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1" r:id="rId25"/>
    <p:sldId id="278" r:id="rId26"/>
    <p:sldId id="279" r:id="rId27"/>
    <p:sldId id="280" r:id="rId28"/>
  </p:sldIdLst>
  <p:sldSz cx="12192000" cy="6858000"/>
  <p:notesSz cx="6797675" cy="9874250"/>
  <p:embeddedFontLst>
    <p:embeddedFont>
      <p:font typeface="Century Gothic" panose="020B0502020202020204" pitchFamily="34" charset="0"/>
      <p:regular r:id="rId30"/>
      <p:bold r:id="rId31"/>
      <p:italic r:id="rId32"/>
      <p:boldItalic r:id="rId33"/>
    </p:embeddedFont>
    <p:embeddedFont>
      <p:font typeface="Kaushan Script"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844AB1C-D057-4C8D-9F84-6EF8779C58AC}"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6EB7BE6A-A958-4678-999C-A91FD3A4122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5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4" name="Google Shape;4;n"/>
          <p:cNvSpPr txBox="1">
            <a:spLocks noGrp="1"/>
          </p:cNvSpPr>
          <p:nvPr>
            <p:ph type="dt" idx="10"/>
          </p:nvPr>
        </p:nvSpPr>
        <p:spPr>
          <a:xfrm>
            <a:off x="3849687" y="0"/>
            <a:ext cx="2946400" cy="4953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5" name="Google Shape;5;n"/>
          <p:cNvSpPr>
            <a:spLocks noGrp="1" noRot="1" noChangeAspect="1"/>
          </p:cNvSpPr>
          <p:nvPr>
            <p:ph type="sldImg" idx="3"/>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n"/>
          <p:cNvSpPr txBox="1">
            <a:spLocks noGrp="1"/>
          </p:cNvSpPr>
          <p:nvPr>
            <p:ph type="ftr" idx="11"/>
          </p:nvPr>
        </p:nvSpPr>
        <p:spPr>
          <a:xfrm>
            <a:off x="0" y="9378950"/>
            <a:ext cx="2946400" cy="49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n"/>
          <p:cNvSpPr txBox="1">
            <a:spLocks noGrp="1"/>
          </p:cNvSpPr>
          <p:nvPr>
            <p:ph type="sldNum" idx="12"/>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61" name="Google Shape;361;p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0: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1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1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1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1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1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1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1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1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5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5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5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5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0: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2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2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2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2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5" name="Google Shape;405;p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06" name="Google Shape;406;p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9: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2" name="Google Shape;432;p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33" name="Google Shape;433;p9: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25"/>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56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27" name="Google Shape;27;p25"/>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5"/>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27"/>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0" name="Google Shape;50;p27"/>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8"/>
          <p:cNvSpPr txBox="1">
            <a:spLocks noGrp="1"/>
          </p:cNvSpPr>
          <p:nvPr>
            <p:ph type="body" idx="1"/>
          </p:nvPr>
        </p:nvSpPr>
        <p:spPr>
          <a:xfrm rot="5400000">
            <a:off x="3828256" y="-69056"/>
            <a:ext cx="3416300" cy="8761412"/>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6" name="Google Shape;56;p28"/>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3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7" name="Google Shape;67;p30"/>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8" name="Google Shape;68;p30"/>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9" name="Google Shape;69;p30"/>
          <p:cNvSpPr txBox="1">
            <a:spLocks noGrp="1"/>
          </p:cNvSpPr>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0" name="Google Shape;70;p30"/>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6" name="Google Shape;76;p31"/>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7" name="Google Shape;77;p31"/>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4"/>
          <p:cNvGrpSpPr/>
          <p:nvPr/>
        </p:nvGrpSpPr>
        <p:grpSpPr>
          <a:xfrm>
            <a:off x="0" y="-1587"/>
            <a:ext cx="12192000" cy="6865937"/>
            <a:chOff x="0" y="-2373"/>
            <a:chExt cx="12192000" cy="6867027"/>
          </a:xfrm>
        </p:grpSpPr>
        <p:sp>
          <p:nvSpPr>
            <p:cNvPr id="11" name="Google Shape;11;p24"/>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Google Shape;12;p24"/>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4"/>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24"/>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 name="Google Shape;15;p24"/>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24"/>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24"/>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8" name="Google Shape;18;p24"/>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9" name="Google Shape;19;p2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 name="Google Shape;20;p24"/>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1" name="Google Shape;21;p24"/>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0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2" name="Google Shape;22;p24"/>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3" name="Google Shape;23;p24"/>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grpSp>
        <p:nvGrpSpPr>
          <p:cNvPr id="31" name="Google Shape;31;p26"/>
          <p:cNvGrpSpPr/>
          <p:nvPr/>
        </p:nvGrpSpPr>
        <p:grpSpPr>
          <a:xfrm>
            <a:off x="0" y="-1587"/>
            <a:ext cx="12192000" cy="6865937"/>
            <a:chOff x="0" y="-2373"/>
            <a:chExt cx="12192000" cy="6867027"/>
          </a:xfrm>
        </p:grpSpPr>
        <p:sp>
          <p:nvSpPr>
            <p:cNvPr id="32" name="Google Shape;32;p26"/>
            <p:cNvSpPr/>
            <p:nvPr/>
          </p:nvSpPr>
          <p:spPr>
            <a:xfrm>
              <a:off x="0" y="0"/>
              <a:ext cx="12192000" cy="6858000"/>
            </a:xfrm>
            <a:prstGeom prst="rect">
              <a:avLst/>
            </a:prstGeom>
            <a:blipFill rotWithShape="1">
              <a:blip r:embed="rId7"/>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 name="Google Shape;33;p26"/>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 name="Google Shape;34;p26"/>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 name="Google Shape;35;p26"/>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 name="Google Shape;36;p26"/>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26"/>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 name="Google Shape;38;p26"/>
            <p:cNvSpPr/>
            <p:nvPr/>
          </p:nvSpPr>
          <p:spPr>
            <a:xfrm rot="-600000">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9" name="Google Shape;39;p26"/>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0" name="Google Shape;40;p2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41" name="Google Shape;41;p2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42" name="Google Shape;42;p26"/>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3" name="Google Shape;43;p26"/>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4" name="Google Shape;44;p26"/>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5" name="Google Shape;45;p26"/>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6" name="Google Shape;46;p2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tutorialspoint.com/dbms/relational_algebra.htm" TargetMode="External"/><Relationship Id="rId5" Type="http://schemas.openxmlformats.org/officeDocument/2006/relationships/hyperlink" Target="https://www.guru99.com/relational-data-model-dbms.html" TargetMode="External"/><Relationship Id="rId4" Type="http://schemas.openxmlformats.org/officeDocument/2006/relationships/hyperlink" Target="https://www.geeksforgeeks.org/generalization-specialization-and-aggregation-in-er-mode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
          <p:cNvSpPr txBox="1">
            <a:spLocks noGrp="1"/>
          </p:cNvSpPr>
          <p:nvPr>
            <p:ph type="ctrTitle"/>
          </p:nvPr>
        </p:nvSpPr>
        <p:spPr>
          <a:xfrm>
            <a:off x="2249487" y="784225"/>
            <a:ext cx="8607425" cy="12382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r>
              <a:rPr lang="en-US" sz="3600" b="1" i="0" u="none">
                <a:solidFill>
                  <a:schemeClr val="lt1"/>
                </a:solidFill>
                <a:latin typeface="Arial" panose="020B0604020202020204"/>
                <a:ea typeface="Arial" panose="020B0604020202020204"/>
                <a:cs typeface="Arial" panose="020B0604020202020204"/>
                <a:sym typeface="Arial" panose="020B0604020202020204"/>
              </a:rPr>
              <a:t>Expectation Setting Overview (Day-1)</a:t>
            </a:r>
          </a:p>
        </p:txBody>
      </p:sp>
      <p:sp>
        <p:nvSpPr>
          <p:cNvPr id="365" name="Google Shape;365;p1"/>
          <p:cNvSpPr txBox="1"/>
          <p:nvPr/>
        </p:nvSpPr>
        <p:spPr>
          <a:xfrm>
            <a:off x="5443537" y="2424112"/>
            <a:ext cx="6046787" cy="36083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Subject: Database Management System</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FF00"/>
              </a:buClr>
              <a:buSzPts val="2000"/>
              <a:buFont typeface="Times New Roman" panose="020206030504050203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Subject Code:BCS403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FF00"/>
              </a:buClr>
              <a:buSzPts val="2000"/>
              <a:buFont typeface="Times New Roman" panose="020206030504050203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Semester : 4</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2000"/>
              <a:buFont typeface="Arial" panose="020B06040202020202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Course Instructors: Prof.Komala Devi,Prof.Abdul, Prof.Janhavi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Department of Information Science and Engineering,</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FF00"/>
              </a:buClr>
              <a:buSzPts val="2000"/>
              <a:buFont typeface="Times New Roman" panose="020206030504050203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CMRIT – Bangalore.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C00000"/>
              </a:buClr>
              <a:buSzPts val="1600"/>
              <a:buFont typeface="Noto Sans Symbols"/>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366" name="Google Shape;366;p1"/>
          <p:cNvPicPr preferRelativeResize="0"/>
          <p:nvPr/>
        </p:nvPicPr>
        <p:blipFill rotWithShape="1">
          <a:blip r:embed="rId3"/>
          <a:srcRect/>
          <a:stretch>
            <a:fillRect/>
          </a:stretch>
        </p:blipFill>
        <p:spPr>
          <a:xfrm>
            <a:off x="902125" y="2303450"/>
            <a:ext cx="3853226" cy="258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0"/>
          <p:cNvSpPr txBox="1">
            <a:spLocks noGrp="1"/>
          </p:cNvSpPr>
          <p:nvPr>
            <p:ph type="title"/>
          </p:nvPr>
        </p:nvSpPr>
        <p:spPr>
          <a:xfrm>
            <a:off x="3305175" y="1012825"/>
            <a:ext cx="5657850"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Scope-Job Perspective</a:t>
            </a:r>
          </a:p>
        </p:txBody>
      </p:sp>
      <p:sp>
        <p:nvSpPr>
          <p:cNvPr id="444" name="Google Shape;444;p10"/>
          <p:cNvSpPr txBox="1">
            <a:spLocks noGrp="1"/>
          </p:cNvSpPr>
          <p:nvPr>
            <p:ph type="body" idx="1"/>
          </p:nvPr>
        </p:nvSpPr>
        <p:spPr>
          <a:xfrm>
            <a:off x="6806565" y="2588260"/>
            <a:ext cx="5243512" cy="22812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560"/>
              <a:buFont typeface="Noto Sans Symbols"/>
              <a:buChar char="►"/>
            </a:pPr>
            <a:r>
              <a:rPr lang="en-US"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Database Administrator</a:t>
            </a:r>
          </a:p>
          <a:p>
            <a:pPr marL="342900" marR="0" lvl="0" indent="-18034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45" name="Google Shape;445;p10"/>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000"/>
              <a:buFont typeface="Century Gothic" panose="020B0502020202020204"/>
              <a:buNone/>
            </a:pPr>
            <a:r>
              <a:rPr lang="en-US"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6" name="Google Shape;446;p1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7" name="Google Shape;447;p10" descr="C:\Users\Mahesh Kumar Jha\Downloads\CMRIT NEW LOGO-01.png"/>
          <p:cNvPicPr preferRelativeResize="0"/>
          <p:nvPr/>
        </p:nvPicPr>
        <p:blipFill rotWithShape="1">
          <a:blip r:embed="rId3"/>
          <a:srcRect l="10241" t="16174" r="4216"/>
          <a:stretch>
            <a:fillRect/>
          </a:stretch>
        </p:blipFill>
        <p:spPr>
          <a:xfrm>
            <a:off x="622300" y="606425"/>
            <a:ext cx="1744662" cy="1222375"/>
          </a:xfrm>
          <a:prstGeom prst="rect">
            <a:avLst/>
          </a:prstGeom>
          <a:noFill/>
          <a:ln>
            <a:noFill/>
          </a:ln>
        </p:spPr>
      </p:pic>
      <p:pic>
        <p:nvPicPr>
          <p:cNvPr id="449" name="Google Shape;449;p10"/>
          <p:cNvPicPr preferRelativeResize="0"/>
          <p:nvPr/>
        </p:nvPicPr>
        <p:blipFill rotWithShape="1">
          <a:blip r:embed="rId4"/>
          <a:srcRect/>
          <a:stretch>
            <a:fillRect/>
          </a:stretch>
        </p:blipFill>
        <p:spPr>
          <a:xfrm>
            <a:off x="5968365" y="3429317"/>
            <a:ext cx="5243512" cy="2746375"/>
          </a:xfrm>
          <a:prstGeom prst="rect">
            <a:avLst/>
          </a:prstGeom>
          <a:noFill/>
          <a:ln>
            <a:noFill/>
          </a:ln>
        </p:spPr>
      </p:pic>
      <p:sp>
        <p:nvSpPr>
          <p:cNvPr id="2" name="Text Box 1"/>
          <p:cNvSpPr txBox="1"/>
          <p:nvPr/>
        </p:nvSpPr>
        <p:spPr>
          <a:xfrm>
            <a:off x="756920" y="2245360"/>
            <a:ext cx="3589020" cy="3792855"/>
          </a:xfrm>
          <a:prstGeom prst="rect">
            <a:avLst/>
          </a:prstGeom>
        </p:spPr>
        <p:txBody>
          <a:bodyPr>
            <a:noAutofit/>
          </a:bodyPr>
          <a:lstStyle/>
          <a:p>
            <a:pPr>
              <a:spcAft>
                <a:spcPct val="60000"/>
              </a:spcAft>
            </a:pPr>
            <a:r>
              <a:rPr lang="en-US" altLang="zh-CN" sz="2300" b="1"/>
              <a:t>Entry-Level Roles </a:t>
            </a:r>
          </a:p>
          <a:p>
            <a:pPr>
              <a:buFont typeface="Arial" panose="020B0604020202020204"/>
              <a:buChar char="•"/>
            </a:pPr>
            <a:r>
              <a:rPr lang="en-US" altLang="zh-CN" sz="1600"/>
              <a:t> Junior DBA</a:t>
            </a:r>
          </a:p>
          <a:p>
            <a:pPr>
              <a:buFont typeface="Arial" panose="020B0604020202020204"/>
              <a:buChar char="•"/>
            </a:pPr>
            <a:endParaRPr lang="en-US" altLang="zh-CN" sz="1600"/>
          </a:p>
          <a:p>
            <a:pPr>
              <a:buFont typeface="Arial" panose="020B0604020202020204"/>
              <a:buChar char="•"/>
            </a:pPr>
            <a:r>
              <a:rPr lang="en-US" altLang="zh-CN" sz="1600"/>
              <a:t> SQL Developer</a:t>
            </a:r>
          </a:p>
          <a:p>
            <a:pPr>
              <a:buFont typeface="Arial" panose="020B0604020202020204"/>
              <a:buChar char="•"/>
            </a:pPr>
            <a:endParaRPr lang="en-US" altLang="zh-CN" sz="1600"/>
          </a:p>
          <a:p>
            <a:pPr>
              <a:buFont typeface="Arial" panose="020B0604020202020204"/>
              <a:buChar char="•"/>
            </a:pPr>
            <a:r>
              <a:rPr lang="en-US" altLang="zh-CN" sz="1600"/>
              <a:t> Database Support Engineer</a:t>
            </a:r>
          </a:p>
          <a:p>
            <a:pPr>
              <a:buFont typeface="Arial" panose="020B0604020202020204"/>
              <a:buChar char="•"/>
            </a:pPr>
            <a:endParaRPr lang="en-US" altLang="zh-CN" sz="1600"/>
          </a:p>
          <a:p>
            <a:pPr>
              <a:buFont typeface="Arial" panose="020B0604020202020204"/>
              <a:buChar char="•"/>
            </a:pPr>
            <a:r>
              <a:rPr lang="en-US" altLang="zh-CN" sz="1600"/>
              <a:t> Data Analyst (SQL-based)</a:t>
            </a:r>
          </a:p>
          <a:p>
            <a:pPr>
              <a:buFont typeface="Arial" panose="020B0604020202020204"/>
              <a:buChar char="•"/>
            </a:pPr>
            <a:endParaRPr lang="en-US" altLang="zh-CN" sz="1600"/>
          </a:p>
          <a:p>
            <a:pPr>
              <a:buFont typeface="Arial" panose="020B0604020202020204"/>
              <a:buChar char="•"/>
            </a:pPr>
            <a:r>
              <a:rPr lang="en-US" altLang="zh-CN" sz="1600"/>
              <a:t> Backend Developer (Fresher)</a:t>
            </a:r>
          </a:p>
          <a:p>
            <a:pPr>
              <a:spcAft>
                <a:spcPct val="60000"/>
              </a:spcAft>
            </a:pPr>
            <a:endParaRPr lang="en-US" altLang="zh-CN" sz="2300" b="1"/>
          </a:p>
          <a:p>
            <a:pPr>
              <a:spcAft>
                <a:spcPct val="60000"/>
              </a:spcAft>
            </a:pPr>
            <a:endParaRPr lang="en-US" altLang="zh-CN" sz="2300" b="1"/>
          </a:p>
          <a:p>
            <a:pPr>
              <a:buFont typeface="Arial" panose="020B0604020202020204"/>
              <a:buChar char="•"/>
            </a:pPr>
            <a:endParaRPr lang="en-US" altLang="zh-CN" sz="1600"/>
          </a:p>
          <a:p>
            <a:pPr indent="0">
              <a:buFont typeface="Arial" panose="020B0604020202020204"/>
              <a:buNone/>
            </a:pPr>
            <a:endParaRPr lang="en-US" altLang="zh-CN" sz="1600"/>
          </a:p>
          <a:p>
            <a:pPr>
              <a:buFont typeface="Arial" panose="020B0604020202020204"/>
              <a:buChar char="•"/>
            </a:pPr>
            <a:endParaRPr lang="en-US" altLang="zh-CN" sz="1600"/>
          </a:p>
          <a:p>
            <a:pPr>
              <a:buFont typeface="Arial" panose="020B0604020202020204"/>
              <a:buChar char="•"/>
            </a:pPr>
            <a:endParaRPr lang="en-US" altLang="zh-CN"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1"/>
          <p:cNvSpPr txBox="1">
            <a:spLocks noGrp="1"/>
          </p:cNvSpPr>
          <p:nvPr>
            <p:ph type="title"/>
          </p:nvPr>
        </p:nvSpPr>
        <p:spPr>
          <a:xfrm>
            <a:off x="2495550" y="1012825"/>
            <a:ext cx="7850187"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Scope-Higher Studies Perspective</a:t>
            </a:r>
          </a:p>
        </p:txBody>
      </p:sp>
      <p:sp>
        <p:nvSpPr>
          <p:cNvPr id="455" name="Google Shape;455;p11"/>
          <p:cNvSpPr txBox="1">
            <a:spLocks noGrp="1"/>
          </p:cNvSpPr>
          <p:nvPr>
            <p:ph type="body" idx="1"/>
          </p:nvPr>
        </p:nvSpPr>
        <p:spPr>
          <a:xfrm>
            <a:off x="1155700" y="2603500"/>
            <a:ext cx="3860700" cy="968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120"/>
              <a:buFont typeface="Noto Sans Symbols"/>
              <a:buChar char="►"/>
            </a:pPr>
            <a:r>
              <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Masters in India/Abraod</a:t>
            </a:r>
          </a:p>
          <a:p>
            <a:pPr marL="342900" marR="0" lvl="0" indent="-342900" algn="l" rtl="0">
              <a:lnSpc>
                <a:spcPct val="100000"/>
              </a:lnSpc>
              <a:spcBef>
                <a:spcPts val="1000"/>
              </a:spcBef>
              <a:spcAft>
                <a:spcPts val="0"/>
              </a:spcAft>
              <a:buClr>
                <a:schemeClr val="accent1"/>
              </a:buClr>
              <a:buSzPts val="1120"/>
              <a:buFont typeface="Noto Sans Symbols"/>
              <a:buChar char="►"/>
            </a:pPr>
            <a:r>
              <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Online Degree programs</a:t>
            </a:r>
          </a:p>
          <a:p>
            <a:pPr marL="342900" marR="0" lvl="0" indent="-342900" algn="l" rtl="0">
              <a:lnSpc>
                <a:spcPct val="100000"/>
              </a:lnSpc>
              <a:spcBef>
                <a:spcPts val="1000"/>
              </a:spcBef>
              <a:spcAft>
                <a:spcPts val="0"/>
              </a:spcAft>
              <a:buClr>
                <a:schemeClr val="accent1"/>
              </a:buClr>
              <a:buSzPts val="1120"/>
              <a:buFont typeface="Noto Sans Symbols"/>
              <a:buChar char="►"/>
            </a:pPr>
            <a:r>
              <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MOOC</a:t>
            </a:r>
          </a:p>
          <a:p>
            <a:pPr marL="342900" marR="0" lvl="0" indent="-342900" algn="l" rtl="0">
              <a:lnSpc>
                <a:spcPct val="100000"/>
              </a:lnSpc>
              <a:spcBef>
                <a:spcPts val="1000"/>
              </a:spcBef>
              <a:spcAft>
                <a:spcPts val="0"/>
              </a:spcAft>
              <a:buClr>
                <a:schemeClr val="accent1"/>
              </a:buClr>
              <a:buSzPts val="1120"/>
              <a:buFont typeface="Noto Sans Symbols"/>
              <a:buNone/>
            </a:pPr>
            <a:endParaRPr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271780" algn="l" rtl="0">
              <a:lnSpc>
                <a:spcPct val="100000"/>
              </a:lnSpc>
              <a:spcBef>
                <a:spcPts val="1000"/>
              </a:spcBef>
              <a:spcAft>
                <a:spcPts val="0"/>
              </a:spcAft>
              <a:buClr>
                <a:schemeClr val="accent1"/>
              </a:buClr>
              <a:buSzPts val="1120"/>
              <a:buFont typeface="Noto Sans Symbols"/>
              <a:buNone/>
            </a:pPr>
            <a:endParaRPr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56" name="Google Shape;456;p11"/>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000"/>
              <a:buFont typeface="Century Gothic" panose="020B0502020202020204"/>
              <a:buNone/>
            </a:pPr>
            <a:r>
              <a:rPr lang="en-US"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7" name="Google Shape;457;p1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58" name="Google Shape;458;p11" descr="C:\Users\Mahesh Kumar Jha\Downloads\CMRIT NEW LOGO-01.png"/>
          <p:cNvPicPr preferRelativeResize="0"/>
          <p:nvPr/>
        </p:nvPicPr>
        <p:blipFill rotWithShape="1">
          <a:blip r:embed="rId3"/>
          <a:srcRect l="10241" t="16174" r="4216"/>
          <a:stretch>
            <a:fillRect/>
          </a:stretch>
        </p:blipFill>
        <p:spPr>
          <a:xfrm>
            <a:off x="622300" y="606425"/>
            <a:ext cx="1744662" cy="1222375"/>
          </a:xfrm>
          <a:prstGeom prst="rect">
            <a:avLst/>
          </a:prstGeom>
          <a:noFill/>
          <a:ln>
            <a:noFill/>
          </a:ln>
        </p:spPr>
      </p:pic>
      <p:graphicFrame>
        <p:nvGraphicFramePr>
          <p:cNvPr id="459" name="Google Shape;459;p11"/>
          <p:cNvGraphicFramePr/>
          <p:nvPr/>
        </p:nvGraphicFramePr>
        <p:xfrm>
          <a:off x="3225800" y="3841750"/>
          <a:ext cx="3822700" cy="2331983"/>
        </p:xfrm>
        <a:graphic>
          <a:graphicData uri="http://schemas.openxmlformats.org/drawingml/2006/table">
            <a:tbl>
              <a:tblPr>
                <a:noFill/>
                <a:tableStyleId>{9844AB1C-D057-4C8D-9F84-6EF8779C58AC}</a:tableStyleId>
              </a:tblPr>
              <a:tblGrid>
                <a:gridCol w="3822700">
                  <a:extLst>
                    <a:ext uri="{9D8B030D-6E8A-4147-A177-3AD203B41FA5}">
                      <a16:colId xmlns:a16="http://schemas.microsoft.com/office/drawing/2014/main" val="20000"/>
                    </a:ext>
                  </a:extLst>
                </a:gridCol>
              </a:tblGrid>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Florida Institute of Technology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Carnegie Mellon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Auburn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Kennesaw State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930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Boston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Stevens Institute of Technology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DePaul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957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University of Southern California</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460" name="Google Shape;460;p11"/>
          <p:cNvPicPr preferRelativeResize="0"/>
          <p:nvPr/>
        </p:nvPicPr>
        <p:blipFill rotWithShape="1">
          <a:blip r:embed="rId4"/>
          <a:srcRect/>
          <a:stretch>
            <a:fillRect/>
          </a:stretch>
        </p:blipFill>
        <p:spPr>
          <a:xfrm>
            <a:off x="7048500" y="2217125"/>
            <a:ext cx="5191625" cy="4367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2"/>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Course Objectives</a:t>
            </a:r>
          </a:p>
        </p:txBody>
      </p:sp>
      <p:sp>
        <p:nvSpPr>
          <p:cNvPr id="466" name="Google Shape;466;p1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12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67" name="Google Shape;467;p12"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68" name="Google Shape;468;p12"/>
          <p:cNvSpPr txBox="1">
            <a:spLocks noGrp="1"/>
          </p:cNvSpPr>
          <p:nvPr>
            <p:ph type="body" idx="1"/>
          </p:nvPr>
        </p:nvSpPr>
        <p:spPr>
          <a:xfrm>
            <a:off x="436098" y="2557461"/>
            <a:ext cx="11268222" cy="2308284"/>
          </a:xfrm>
          <a:prstGeom prst="rect">
            <a:avLst/>
          </a:prstGeom>
          <a:noFill/>
          <a:ln>
            <a:noFill/>
          </a:ln>
        </p:spPr>
        <p:txBody>
          <a:bodyPr spcFirstLastPara="1" wrap="square" lIns="91425" tIns="45700" rIns="91425" bIns="45700" anchor="ctr" anchorCtr="0">
            <a:spAutoFit/>
          </a:bodyPr>
          <a:lstStyle/>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Provide a strong foundation in database concepts, technology, and practice.</a:t>
            </a: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Practice SQL programming through a variety of database problems.</a:t>
            </a: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Understand the relational database design principles.</a:t>
            </a: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Demonstrate the use of concurrency and transactions in database.</a:t>
            </a: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Design and build database applications for real world problems.</a:t>
            </a: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become familiar with database storage structures and access techniques.</a:t>
            </a:r>
            <a:endParaRPr sz="2400" b="1"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13"/>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Course Outcomes</a:t>
            </a:r>
          </a:p>
        </p:txBody>
      </p:sp>
      <p:sp>
        <p:nvSpPr>
          <p:cNvPr id="474" name="Google Shape;474;p13"/>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75" name="Google Shape;475;p1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13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76" name="Google Shape;476;p13"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graphicFrame>
        <p:nvGraphicFramePr>
          <p:cNvPr id="477" name="Google Shape;477;p13"/>
          <p:cNvGraphicFramePr/>
          <p:nvPr/>
        </p:nvGraphicFramePr>
        <p:xfrm>
          <a:off x="703385" y="2520877"/>
          <a:ext cx="10190025" cy="3151175"/>
        </p:xfrm>
        <a:graphic>
          <a:graphicData uri="http://schemas.openxmlformats.org/drawingml/2006/table">
            <a:tbl>
              <a:tblPr>
                <a:noFill/>
                <a:tableStyleId>{9844AB1C-D057-4C8D-9F84-6EF8779C58AC}</a:tableStyleId>
              </a:tblPr>
              <a:tblGrid>
                <a:gridCol w="10190025">
                  <a:extLst>
                    <a:ext uri="{9D8B030D-6E8A-4147-A177-3AD203B41FA5}">
                      <a16:colId xmlns:a16="http://schemas.microsoft.com/office/drawing/2014/main" val="20000"/>
                    </a:ext>
                  </a:extLst>
                </a:gridCol>
              </a:tblGrid>
              <a:tr h="275950">
                <a:tc>
                  <a:txBody>
                    <a:bodyPr/>
                    <a:lstStyle/>
                    <a:p>
                      <a:pPr marL="0" marR="0" lvl="0" indent="0" algn="ctr" rtl="0">
                        <a:lnSpc>
                          <a:spcPct val="115000"/>
                        </a:lnSpc>
                        <a:spcBef>
                          <a:spcPts val="0"/>
                        </a:spcBef>
                        <a:spcAft>
                          <a:spcPts val="0"/>
                        </a:spcAft>
                        <a:buClr>
                          <a:schemeClr val="dk1"/>
                        </a:buClr>
                        <a:buSzPts val="1600"/>
                        <a:buFont typeface="Times New Roman" panose="02020603050405020304"/>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Course Outcomes</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EECE1"/>
                    </a:solidFill>
                  </a:tcPr>
                </a:tc>
                <a:extLst>
                  <a:ext uri="{0D108BD9-81ED-4DB2-BD59-A6C34878D82A}">
                    <a16:rowId xmlns:a16="http://schemas.microsoft.com/office/drawing/2014/main" val="10000"/>
                  </a:ext>
                </a:extLst>
              </a:tr>
              <a:tr h="345350">
                <a:tc>
                  <a:txBody>
                    <a:bodyPr/>
                    <a:lstStyle/>
                    <a:p>
                      <a:pPr marL="0" marR="0" lvl="0" indent="0" algn="l" rtl="0">
                        <a:lnSpc>
                          <a:spcPct val="100000"/>
                        </a:lnSpc>
                        <a:spcBef>
                          <a:spcPts val="0"/>
                        </a:spcBef>
                        <a:spcAft>
                          <a:spcPts val="0"/>
                        </a:spcAft>
                        <a:buClr>
                          <a:schemeClr val="dk1"/>
                        </a:buClr>
                        <a:buSzPts val="1600"/>
                        <a:buFont typeface="Times New Roman" panose="02020603050405020304"/>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By the end of this course, students will be able to </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81675">
                <a:tc>
                  <a:txBody>
                    <a:bodyPr/>
                    <a:lstStyle/>
                    <a:p>
                      <a:pPr marL="285750" marR="0" lvl="0" indent="-285750" algn="l" rtl="0">
                        <a:lnSpc>
                          <a:spcPct val="100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Describe the basic elements of a relational database management system </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1800">
                <a:tc>
                  <a:txBody>
                    <a:bodyPr/>
                    <a:lstStyle/>
                    <a:p>
                      <a:pPr marL="285750" marR="0" lvl="0" indent="-285750" algn="just" rtl="0">
                        <a:lnSpc>
                          <a:spcPct val="115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Design entity relationship for the given scenario.</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73450">
                <a:tc>
                  <a:txBody>
                    <a:bodyPr/>
                    <a:lstStyle/>
                    <a:p>
                      <a:pPr marL="285750" marR="0" lvl="0" indent="-285750" algn="just" rtl="0">
                        <a:lnSpc>
                          <a:spcPct val="115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Apply various Structured Query Language (SQL) statements for database manipulation.</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80000">
                <a:tc>
                  <a:txBody>
                    <a:bodyPr/>
                    <a:lstStyle/>
                    <a:p>
                      <a:pPr marL="285750" marR="0" lvl="0" indent="-285750" algn="l" rtl="0">
                        <a:lnSpc>
                          <a:spcPct val="100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Analyse various normalization forms for the given application.</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300">
                <a:tc>
                  <a:txBody>
                    <a:bodyPr/>
                    <a:lstStyle/>
                    <a:p>
                      <a:pPr marL="285750" marR="0" lvl="0" indent="-285750" algn="just" rtl="0">
                        <a:lnSpc>
                          <a:spcPct val="115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Develop database applications for the given real world problem.</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0650">
                <a:tc>
                  <a:txBody>
                    <a:bodyPr/>
                    <a:lstStyle/>
                    <a:p>
                      <a:pPr marL="285750" marR="0" lvl="0" indent="-285750" algn="just" rtl="0">
                        <a:lnSpc>
                          <a:spcPct val="115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Understand the concepts related to NoSQL databases.</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4"/>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CO-PO mapping</a:t>
            </a:r>
          </a:p>
        </p:txBody>
      </p:sp>
      <p:sp>
        <p:nvSpPr>
          <p:cNvPr id="483" name="Google Shape;483;p1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14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84" name="Google Shape;484;p14"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graphicFrame>
        <p:nvGraphicFramePr>
          <p:cNvPr id="485" name="Google Shape;485;p14"/>
          <p:cNvGraphicFramePr/>
          <p:nvPr/>
        </p:nvGraphicFramePr>
        <p:xfrm>
          <a:off x="442912" y="1905000"/>
          <a:ext cx="11306000" cy="4462358"/>
        </p:xfrm>
        <a:graphic>
          <a:graphicData uri="http://schemas.openxmlformats.org/drawingml/2006/table">
            <a:tbl>
              <a:tblPr>
                <a:noFill/>
                <a:tableStyleId>{9844AB1C-D057-4C8D-9F84-6EF8779C58AC}</a:tableStyleId>
              </a:tblPr>
              <a:tblGrid>
                <a:gridCol w="760400">
                  <a:extLst>
                    <a:ext uri="{9D8B030D-6E8A-4147-A177-3AD203B41FA5}">
                      <a16:colId xmlns:a16="http://schemas.microsoft.com/office/drawing/2014/main" val="20000"/>
                    </a:ext>
                  </a:extLst>
                </a:gridCol>
                <a:gridCol w="3678225">
                  <a:extLst>
                    <a:ext uri="{9D8B030D-6E8A-4147-A177-3AD203B41FA5}">
                      <a16:colId xmlns:a16="http://schemas.microsoft.com/office/drawing/2014/main" val="20001"/>
                    </a:ext>
                  </a:extLst>
                </a:gridCol>
                <a:gridCol w="661975">
                  <a:extLst>
                    <a:ext uri="{9D8B030D-6E8A-4147-A177-3AD203B41FA5}">
                      <a16:colId xmlns:a16="http://schemas.microsoft.com/office/drawing/2014/main" val="20002"/>
                    </a:ext>
                  </a:extLst>
                </a:gridCol>
                <a:gridCol w="669925">
                  <a:extLst>
                    <a:ext uri="{9D8B030D-6E8A-4147-A177-3AD203B41FA5}">
                      <a16:colId xmlns:a16="http://schemas.microsoft.com/office/drawing/2014/main" val="20003"/>
                    </a:ext>
                  </a:extLst>
                </a:gridCol>
                <a:gridCol w="384175">
                  <a:extLst>
                    <a:ext uri="{9D8B030D-6E8A-4147-A177-3AD203B41FA5}">
                      <a16:colId xmlns:a16="http://schemas.microsoft.com/office/drawing/2014/main" val="20004"/>
                    </a:ext>
                  </a:extLst>
                </a:gridCol>
                <a:gridCol w="382575">
                  <a:extLst>
                    <a:ext uri="{9D8B030D-6E8A-4147-A177-3AD203B41FA5}">
                      <a16:colId xmlns:a16="http://schemas.microsoft.com/office/drawing/2014/main" val="20005"/>
                    </a:ext>
                  </a:extLst>
                </a:gridCol>
                <a:gridCol w="382575">
                  <a:extLst>
                    <a:ext uri="{9D8B030D-6E8A-4147-A177-3AD203B41FA5}">
                      <a16:colId xmlns:a16="http://schemas.microsoft.com/office/drawing/2014/main" val="20006"/>
                    </a:ext>
                  </a:extLst>
                </a:gridCol>
                <a:gridCol w="384175">
                  <a:extLst>
                    <a:ext uri="{9D8B030D-6E8A-4147-A177-3AD203B41FA5}">
                      <a16:colId xmlns:a16="http://schemas.microsoft.com/office/drawing/2014/main" val="20007"/>
                    </a:ext>
                  </a:extLst>
                </a:gridCol>
                <a:gridCol w="434975">
                  <a:extLst>
                    <a:ext uri="{9D8B030D-6E8A-4147-A177-3AD203B41FA5}">
                      <a16:colId xmlns:a16="http://schemas.microsoft.com/office/drawing/2014/main" val="20008"/>
                    </a:ext>
                  </a:extLst>
                </a:gridCol>
                <a:gridCol w="327025">
                  <a:extLst>
                    <a:ext uri="{9D8B030D-6E8A-4147-A177-3AD203B41FA5}">
                      <a16:colId xmlns:a16="http://schemas.microsoft.com/office/drawing/2014/main" val="20009"/>
                    </a:ext>
                  </a:extLst>
                </a:gridCol>
                <a:gridCol w="327025">
                  <a:extLst>
                    <a:ext uri="{9D8B030D-6E8A-4147-A177-3AD203B41FA5}">
                      <a16:colId xmlns:a16="http://schemas.microsoft.com/office/drawing/2014/main" val="20010"/>
                    </a:ext>
                  </a:extLst>
                </a:gridCol>
                <a:gridCol w="325425">
                  <a:extLst>
                    <a:ext uri="{9D8B030D-6E8A-4147-A177-3AD203B41FA5}">
                      <a16:colId xmlns:a16="http://schemas.microsoft.com/office/drawing/2014/main" val="20011"/>
                    </a:ext>
                  </a:extLst>
                </a:gridCol>
                <a:gridCol w="325425">
                  <a:extLst>
                    <a:ext uri="{9D8B030D-6E8A-4147-A177-3AD203B41FA5}">
                      <a16:colId xmlns:a16="http://schemas.microsoft.com/office/drawing/2014/main" val="20012"/>
                    </a:ext>
                  </a:extLst>
                </a:gridCol>
                <a:gridCol w="325425">
                  <a:extLst>
                    <a:ext uri="{9D8B030D-6E8A-4147-A177-3AD203B41FA5}">
                      <a16:colId xmlns:a16="http://schemas.microsoft.com/office/drawing/2014/main" val="20013"/>
                    </a:ext>
                  </a:extLst>
                </a:gridCol>
                <a:gridCol w="325425">
                  <a:extLst>
                    <a:ext uri="{9D8B030D-6E8A-4147-A177-3AD203B41FA5}">
                      <a16:colId xmlns:a16="http://schemas.microsoft.com/office/drawing/2014/main" val="20014"/>
                    </a:ext>
                  </a:extLst>
                </a:gridCol>
                <a:gridCol w="325425">
                  <a:extLst>
                    <a:ext uri="{9D8B030D-6E8A-4147-A177-3AD203B41FA5}">
                      <a16:colId xmlns:a16="http://schemas.microsoft.com/office/drawing/2014/main" val="20015"/>
                    </a:ext>
                  </a:extLst>
                </a:gridCol>
                <a:gridCol w="325425">
                  <a:extLst>
                    <a:ext uri="{9D8B030D-6E8A-4147-A177-3AD203B41FA5}">
                      <a16:colId xmlns:a16="http://schemas.microsoft.com/office/drawing/2014/main" val="20016"/>
                    </a:ext>
                  </a:extLst>
                </a:gridCol>
                <a:gridCol w="325425">
                  <a:extLst>
                    <a:ext uri="{9D8B030D-6E8A-4147-A177-3AD203B41FA5}">
                      <a16:colId xmlns:a16="http://schemas.microsoft.com/office/drawing/2014/main" val="20017"/>
                    </a:ext>
                  </a:extLst>
                </a:gridCol>
                <a:gridCol w="325425">
                  <a:extLst>
                    <a:ext uri="{9D8B030D-6E8A-4147-A177-3AD203B41FA5}">
                      <a16:colId xmlns:a16="http://schemas.microsoft.com/office/drawing/2014/main" val="20018"/>
                    </a:ext>
                  </a:extLst>
                </a:gridCol>
                <a:gridCol w="309550">
                  <a:extLst>
                    <a:ext uri="{9D8B030D-6E8A-4147-A177-3AD203B41FA5}">
                      <a16:colId xmlns:a16="http://schemas.microsoft.com/office/drawing/2014/main" val="20019"/>
                    </a:ext>
                  </a:extLst>
                </a:gridCol>
              </a:tblGrid>
              <a:tr h="246050">
                <a:tc gridSpan="20">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CO-PO and CO-PSO Mapping</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7075">
                <a:tc gridSpan="2">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Course Outcomes</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Blooms Level</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Modules covered</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PO1</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PO2</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PO3</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PO4</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PO5</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PO6</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PO7</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PO8</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PO9</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PO10</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PO11</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PO12</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PSO1</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PSO2</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PSO3</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PSO4</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extLst>
                  <a:ext uri="{0D108BD9-81ED-4DB2-BD59-A6C34878D82A}">
                    <a16:rowId xmlns:a16="http://schemas.microsoft.com/office/drawing/2014/main" val="10001"/>
                  </a:ext>
                </a:extLst>
              </a:tr>
              <a:tr h="742950">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CO1</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15875" algn="l" rtl="0">
                        <a:lnSpc>
                          <a:spcPct val="115000"/>
                        </a:lnSpc>
                        <a:spcBef>
                          <a:spcPts val="0"/>
                        </a:spcBef>
                        <a:spcAft>
                          <a:spcPts val="0"/>
                        </a:spcAft>
                        <a:buClr>
                          <a:srgbClr val="000000"/>
                        </a:buClr>
                        <a:buSzPts val="1200"/>
                        <a:buFont typeface="Century Gothic" panose="020B0502020202020204"/>
                        <a:buNone/>
                      </a:pPr>
                      <a:r>
                        <a:rPr lang="en-US" sz="1200" u="none" strike="noStrike" cap="none"/>
                        <a:t>Describe the basic elements of a relational database management system</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L1</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1,2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solidFill>
                            <a:srgbClr val="000000"/>
                          </a:solidFill>
                          <a:latin typeface="Calibri" panose="020F0502020204030204"/>
                          <a:ea typeface="Calibri" panose="020F0502020204030204"/>
                          <a:cs typeface="Calibri" panose="020F0502020204030204"/>
                          <a:sym typeface="Calibri" panose="020F05020202040302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extLst>
                  <a:ext uri="{0D108BD9-81ED-4DB2-BD59-A6C34878D82A}">
                    <a16:rowId xmlns:a16="http://schemas.microsoft.com/office/drawing/2014/main" val="10002"/>
                  </a:ext>
                </a:extLst>
              </a:tr>
              <a:tr h="407975">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CO2</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u="none" strike="noStrike" cap="none"/>
                        <a:t>Design entity relationship for the given scenario.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2,3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solidFill>
                            <a:srgbClr val="000000"/>
                          </a:solidFill>
                          <a:latin typeface="Calibri" panose="020F0502020204030204"/>
                          <a:ea typeface="Calibri" panose="020F0502020204030204"/>
                          <a:cs typeface="Calibri" panose="020F0502020204030204"/>
                          <a:sym typeface="Calibri" panose="020F05020202040302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extLst>
                  <a:ext uri="{0D108BD9-81ED-4DB2-BD59-A6C34878D82A}">
                    <a16:rowId xmlns:a16="http://schemas.microsoft.com/office/drawing/2014/main" val="10003"/>
                  </a:ext>
                </a:extLst>
              </a:tr>
              <a:tr h="554025">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CO3</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15875" algn="l" rtl="0">
                        <a:lnSpc>
                          <a:spcPct val="115000"/>
                        </a:lnSpc>
                        <a:spcBef>
                          <a:spcPts val="0"/>
                        </a:spcBef>
                        <a:spcAft>
                          <a:spcPts val="0"/>
                        </a:spcAft>
                        <a:buClr>
                          <a:srgbClr val="000000"/>
                        </a:buClr>
                        <a:buSzPts val="1200"/>
                        <a:buFont typeface="Century Gothic" panose="020B0502020202020204"/>
                        <a:buNone/>
                      </a:pPr>
                      <a:r>
                        <a:rPr lang="en-US" sz="1200" u="none" strike="noStrike" cap="none"/>
                        <a:t>Apply various Structured Query Language (SQL) statements for database manipulation.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4</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solidFill>
                            <a:srgbClr val="000000"/>
                          </a:solidFill>
                          <a:latin typeface="Calibri" panose="020F0502020204030204"/>
                          <a:ea typeface="Calibri" panose="020F0502020204030204"/>
                          <a:cs typeface="Calibri" panose="020F0502020204030204"/>
                          <a:sym typeface="Calibri" panose="020F05020202040302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extLst>
                  <a:ext uri="{0D108BD9-81ED-4DB2-BD59-A6C34878D82A}">
                    <a16:rowId xmlns:a16="http://schemas.microsoft.com/office/drawing/2014/main" val="10004"/>
                  </a:ext>
                </a:extLst>
              </a:tr>
              <a:tr h="516200">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CO4</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15875" algn="l" rtl="0">
                        <a:lnSpc>
                          <a:spcPct val="115000"/>
                        </a:lnSpc>
                        <a:spcBef>
                          <a:spcPts val="0"/>
                        </a:spcBef>
                        <a:spcAft>
                          <a:spcPts val="0"/>
                        </a:spcAft>
                        <a:buClr>
                          <a:srgbClr val="000000"/>
                        </a:buClr>
                        <a:buSzPts val="1200"/>
                        <a:buFont typeface="Century Gothic" panose="020B0502020202020204"/>
                        <a:buNone/>
                      </a:pPr>
                      <a:r>
                        <a:rPr lang="en-US" sz="1200" u="none" strike="noStrike" cap="none"/>
                        <a:t>Analyse various normalization forms for the given application.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5</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solidFill>
                            <a:srgbClr val="000000"/>
                          </a:solidFill>
                          <a:latin typeface="Calibri" panose="020F0502020204030204"/>
                          <a:ea typeface="Calibri" panose="020F0502020204030204"/>
                          <a:cs typeface="Calibri" panose="020F0502020204030204"/>
                          <a:sym typeface="Calibri" panose="020F05020202040302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extLst>
                  <a:ext uri="{0D108BD9-81ED-4DB2-BD59-A6C34878D82A}">
                    <a16:rowId xmlns:a16="http://schemas.microsoft.com/office/drawing/2014/main" val="10005"/>
                  </a:ext>
                </a:extLst>
              </a:tr>
              <a:tr h="554025">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CO5</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15875" algn="l" rtl="0">
                        <a:lnSpc>
                          <a:spcPct val="115000"/>
                        </a:lnSpc>
                        <a:spcBef>
                          <a:spcPts val="0"/>
                        </a:spcBef>
                        <a:spcAft>
                          <a:spcPts val="0"/>
                        </a:spcAft>
                        <a:buClr>
                          <a:srgbClr val="000000"/>
                        </a:buClr>
                        <a:buSzPts val="1200"/>
                        <a:buFont typeface="Century Gothic" panose="020B0502020202020204"/>
                        <a:buNone/>
                      </a:pPr>
                      <a:r>
                        <a:rPr lang="en-US" sz="1200" u="none" strike="noStrike" cap="none"/>
                        <a:t>Develop database applications for the given real world problem.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4</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extLst>
                  <a:ext uri="{0D108BD9-81ED-4DB2-BD59-A6C34878D82A}">
                    <a16:rowId xmlns:a16="http://schemas.microsoft.com/office/drawing/2014/main" val="10006"/>
                  </a:ext>
                </a:extLst>
              </a:tr>
              <a:tr h="555625">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CO6</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u="none" strike="noStrike" cap="none"/>
                        <a:t>Understand the concepts related to NoSQL databases.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endParaRPr sz="1000" b="1" u="none" strike="noStrike" cap="none">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5</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5"/>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Quiz on COs/expectation setting</a:t>
            </a:r>
          </a:p>
        </p:txBody>
      </p:sp>
      <p:sp>
        <p:nvSpPr>
          <p:cNvPr id="491" name="Google Shape;491;p15"/>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400"/>
              <a:buFont typeface="Noto Sans Symbols"/>
              <a:buChar char="►"/>
            </a:pPr>
            <a:r>
              <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What is the second CO?</a:t>
            </a:r>
          </a:p>
          <a:p>
            <a:pPr marL="342900" marR="0" lvl="0" indent="-342900" algn="l" rtl="0">
              <a:lnSpc>
                <a:spcPct val="100000"/>
              </a:lnSpc>
              <a:spcBef>
                <a:spcPts val="1000"/>
              </a:spcBef>
              <a:spcAft>
                <a:spcPts val="0"/>
              </a:spcAft>
              <a:buClr>
                <a:schemeClr val="accent1"/>
              </a:buClr>
              <a:buSzPts val="2400"/>
              <a:buFont typeface="Noto Sans Symbols"/>
              <a:buChar char="►"/>
            </a:pPr>
            <a:r>
              <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Differentiate between Course Objective and Course Outcome?</a:t>
            </a:r>
          </a:p>
          <a:p>
            <a:pPr marL="342900" marR="0" lvl="0" indent="-342900" algn="l" rtl="0">
              <a:lnSpc>
                <a:spcPct val="100000"/>
              </a:lnSpc>
              <a:spcBef>
                <a:spcPts val="1000"/>
              </a:spcBef>
              <a:spcAft>
                <a:spcPts val="0"/>
              </a:spcAft>
              <a:buClr>
                <a:schemeClr val="accent1"/>
              </a:buClr>
              <a:buSzPts val="2400"/>
              <a:buFont typeface="Noto Sans Symbols"/>
              <a:buChar char="►"/>
            </a:pPr>
            <a:r>
              <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Differentiate between Data, Information, Knowledge, and Intelligence?</a:t>
            </a:r>
          </a:p>
          <a:p>
            <a:pPr marL="342900" marR="0" lvl="0" indent="-342900" algn="l" rtl="0">
              <a:lnSpc>
                <a:spcPct val="100000"/>
              </a:lnSpc>
              <a:spcBef>
                <a:spcPts val="1000"/>
              </a:spcBef>
              <a:spcAft>
                <a:spcPts val="0"/>
              </a:spcAft>
              <a:buClr>
                <a:schemeClr val="accent1"/>
              </a:buClr>
              <a:buSzPts val="2400"/>
              <a:buFont typeface="Noto Sans Symbols"/>
              <a:buChar char="►"/>
            </a:pPr>
            <a:r>
              <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What is the significance of this course to ISE students?</a:t>
            </a:r>
          </a:p>
          <a:p>
            <a:pPr marL="342900" marR="0" lvl="0" indent="-34290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92" name="Google Shape;492;p1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15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93" name="Google Shape;493;p15"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17"/>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Text books</a:t>
            </a:r>
          </a:p>
        </p:txBody>
      </p:sp>
      <p:sp>
        <p:nvSpPr>
          <p:cNvPr id="499" name="Google Shape;499;p1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16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00" name="Google Shape;500;p17"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01" name="Google Shape;501;p17"/>
          <p:cNvSpPr txBox="1"/>
          <p:nvPr/>
        </p:nvSpPr>
        <p:spPr>
          <a:xfrm>
            <a:off x="717452" y="3080825"/>
            <a:ext cx="10621200" cy="1939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400"/>
              <a:buFont typeface="Arial" panose="020B0604020202020204"/>
              <a:buAutoNum type="arabicPeriod"/>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Fundamentals of Database Systems, Ramez Elmasri and Shamkant B. Navathe, 7th Edition, 2017, Pearson.</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57200" algn="l" rtl="0">
              <a:lnSpc>
                <a:spcPct val="100000"/>
              </a:lnSpc>
              <a:spcBef>
                <a:spcPts val="0"/>
              </a:spcBef>
              <a:spcAft>
                <a:spcPts val="0"/>
              </a:spcAft>
              <a:buClr>
                <a:srgbClr val="000000"/>
              </a:buClr>
              <a:buSzPts val="2400"/>
              <a:buFont typeface="Arial" panose="020B0604020202020204"/>
              <a:buNone/>
            </a:pP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400"/>
              <a:buFont typeface="Arial" panose="020B0604020202020204"/>
              <a:buNone/>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2. Database management systems, Ramakrishnan, and Gehrke, 3rd Edition,         2014, McGraw Hill</a:t>
            </a: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8"/>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Plan-Modules</a:t>
            </a:r>
          </a:p>
        </p:txBody>
      </p:sp>
      <p:sp>
        <p:nvSpPr>
          <p:cNvPr id="507" name="Google Shape;507;p18"/>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1 </a:t>
            </a:r>
            <a:endParaRPr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Introduction to Databases: Introduction, Characteristics of database approach, Advantages of using the DBMS approach, History of database applications.</a:t>
            </a: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Overview of Database Languages and Architectures: Data Models, Schemas, and Instances.Three schema architecture and data independence, database languages, and interfaces, The Database System environment.</a:t>
            </a: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Conceptual Data Modelling using Entities and Relationships: Entity types, Entity sets and structural constraints, Weak entity types, ER diagrams, Specialization and Generalization.</a:t>
            </a:r>
          </a:p>
          <a:p>
            <a:pPr marL="342900" marR="0" lvl="0" indent="0" algn="l" rtl="0">
              <a:lnSpc>
                <a:spcPct val="90000"/>
              </a:lnSpc>
              <a:spcBef>
                <a:spcPts val="1000"/>
              </a:spcBef>
              <a:spcAft>
                <a:spcPts val="0"/>
              </a:spcAft>
              <a:buClr>
                <a:schemeClr val="accent1"/>
              </a:buClr>
              <a:buSzPts val="896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90000"/>
              </a:lnSpc>
              <a:spcBef>
                <a:spcPts val="1000"/>
              </a:spcBef>
              <a:spcAft>
                <a:spcPts val="0"/>
              </a:spcAft>
              <a:buClr>
                <a:schemeClr val="accent1"/>
              </a:buClr>
              <a:buSzPts val="40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08" name="Google Shape;508;p1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17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09" name="Google Shape;509;p18"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4"/>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 2</a:t>
            </a:r>
          </a:p>
        </p:txBody>
      </p:sp>
      <p:sp>
        <p:nvSpPr>
          <p:cNvPr id="515" name="Google Shape;515;p54"/>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a:t>
            </a:r>
            <a:r>
              <a:rPr lang="en-US" sz="2000" b="1">
                <a:solidFill>
                  <a:srgbClr val="FF0000"/>
                </a:solidFill>
                <a:latin typeface="Times New Roman" panose="02020603050405020304"/>
                <a:ea typeface="Times New Roman" panose="02020603050405020304"/>
                <a:cs typeface="Times New Roman" panose="02020603050405020304"/>
                <a:sym typeface="Times New Roman" panose="02020603050405020304"/>
              </a:rPr>
              <a:t>2</a:t>
            </a:r>
            <a:endParaRPr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Relational Model: Relational Model Concepts, Relational Model Constraints and relational database schemas,Update operations, transactions, and dealing with constraint violations.</a:t>
            </a: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Relational Algebra: Unary and Binary relational operations, additional relational operations (aggregate, grouping, etc.) Examples of Queries in relational algebra.</a:t>
            </a: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Mapping Conceptual Design into a Logical Design: Relational Database Design using ER-to-Relational mapping.</a:t>
            </a:r>
          </a:p>
          <a:p>
            <a:pPr marL="342900" marR="0" lvl="0" indent="0" algn="l" rtl="0">
              <a:lnSpc>
                <a:spcPct val="90000"/>
              </a:lnSpc>
              <a:spcBef>
                <a:spcPts val="1000"/>
              </a:spcBef>
              <a:spcAft>
                <a:spcPts val="0"/>
              </a:spcAft>
              <a:buClr>
                <a:schemeClr val="accent1"/>
              </a:buClr>
              <a:buSzPts val="896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90000"/>
              </a:lnSpc>
              <a:spcBef>
                <a:spcPts val="1000"/>
              </a:spcBef>
              <a:spcAft>
                <a:spcPts val="0"/>
              </a:spcAft>
              <a:buClr>
                <a:schemeClr val="accent1"/>
              </a:buClr>
              <a:buSzPts val="40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16" name="Google Shape;516;p5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18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17" name="Google Shape;517;p54"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5"/>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 3</a:t>
            </a:r>
          </a:p>
        </p:txBody>
      </p:sp>
      <p:sp>
        <p:nvSpPr>
          <p:cNvPr id="523" name="Google Shape;523;p55"/>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3</a:t>
            </a: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Normalization: Database Design Theory – Introduction to Normalization using Functional and Multivalued Dependencies: Informal design guidelines for relation schema.Functional Dependencies, Normal Forms based on Primary Keys, Second and Third Normal Forms, Boyce-Codd Normal Form, Multivalued Dependency and Fourth Normal Form, Join Dependencies and Fifth Normal Form.</a:t>
            </a: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SQL: SQL data definition and data types, Schema change statements in SQL, specifying constraints in SQL, retrieval queries in SQL, INSERT, DELETE, and UPDATE statements in SQL, Additional features of SQL</a:t>
            </a: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90000"/>
              </a:lnSpc>
              <a:spcBef>
                <a:spcPts val="1000"/>
              </a:spcBef>
              <a:spcAft>
                <a:spcPts val="0"/>
              </a:spcAft>
              <a:buClr>
                <a:schemeClr val="accent1"/>
              </a:buClr>
              <a:buSzPts val="40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24" name="Google Shape;524;p5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19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25" name="Google Shape;525;p55"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
          <p:cNvSpPr txBox="1">
            <a:spLocks noGrp="1"/>
          </p:cNvSpPr>
          <p:nvPr>
            <p:ph type="title"/>
          </p:nvPr>
        </p:nvSpPr>
        <p:spPr>
          <a:xfrm>
            <a:off x="1828800" y="996950"/>
            <a:ext cx="8331200" cy="5651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r>
              <a:rPr lang="en-US" sz="3600" b="1" i="0" u="none">
                <a:solidFill>
                  <a:schemeClr val="lt1"/>
                </a:solidFill>
                <a:latin typeface="Arial" panose="020B0604020202020204"/>
                <a:ea typeface="Arial" panose="020B0604020202020204"/>
                <a:cs typeface="Arial" panose="020B0604020202020204"/>
                <a:sym typeface="Arial" panose="020B0604020202020204"/>
              </a:rPr>
              <a:t>Agenda</a:t>
            </a:r>
          </a:p>
        </p:txBody>
      </p:sp>
      <p:sp>
        <p:nvSpPr>
          <p:cNvPr id="372" name="Google Shape;372;p2"/>
          <p:cNvSpPr txBox="1">
            <a:spLocks noGrp="1"/>
          </p:cNvSpPr>
          <p:nvPr>
            <p:ph type="body" idx="1"/>
          </p:nvPr>
        </p:nvSpPr>
        <p:spPr>
          <a:xfrm>
            <a:off x="1254125" y="2370137"/>
            <a:ext cx="4378325" cy="43005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920"/>
              <a:buFont typeface="Noto Sans Symbols"/>
              <a:buNone/>
            </a:pPr>
            <a:r>
              <a:rPr lang="en-US" sz="2400" b="1"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Day-01</a:t>
            </a: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Introduction</a:t>
            </a: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Student perspective </a:t>
            </a: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Introduction to subject</a:t>
            </a: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Why subject is important</a:t>
            </a: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Real World Applications</a:t>
            </a: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Course Objectives</a:t>
            </a: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Pre-requisites</a:t>
            </a: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Course Outcomes</a:t>
            </a: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CO-PO mapping</a:t>
            </a: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Quiz</a:t>
            </a: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ts val="2240"/>
              <a:buFont typeface="Noto Sans Symbols"/>
              <a:buNone/>
            </a:pPr>
            <a:endParaRPr sz="28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220980" algn="l" rtl="0">
              <a:lnSpc>
                <a:spcPct val="100000"/>
              </a:lnSpc>
              <a:spcBef>
                <a:spcPts val="1000"/>
              </a:spcBef>
              <a:spcAft>
                <a:spcPts val="0"/>
              </a:spcAft>
              <a:buClr>
                <a:schemeClr val="accent1"/>
              </a:buClr>
              <a:buSzPts val="1920"/>
              <a:buFont typeface="Noto Sans Symbols"/>
              <a:buNone/>
            </a:pPr>
            <a:endParaRPr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73" name="Google Shape;373;p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74" name="Google Shape;374;p2"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375" name="Google Shape;375;p2"/>
          <p:cNvSpPr txBox="1"/>
          <p:nvPr/>
        </p:nvSpPr>
        <p:spPr>
          <a:xfrm>
            <a:off x="6205175" y="2537687"/>
            <a:ext cx="4646700" cy="3700500"/>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404040"/>
              </a:buClr>
              <a:buSzPct val="40000"/>
              <a:buFont typeface="Times New Roman" panose="02020603050405020304"/>
              <a:buNone/>
            </a:pPr>
            <a:r>
              <a:rPr lang="en-US" sz="6050" b="1"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Day-02</a:t>
            </a:r>
            <a:endParaRPr sz="605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Textbooks and Reference books</a:t>
            </a:r>
            <a:endParaRPr sz="605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Lesson Plan</a:t>
            </a:r>
            <a:endParaRPr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Assessment Plan</a:t>
            </a:r>
            <a:endParaRPr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Expected classroom behavior</a:t>
            </a:r>
            <a:endParaRPr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Some useful links</a:t>
            </a:r>
            <a:endParaRPr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ct val="80000"/>
              <a:buFont typeface="Noto Sans Symbols"/>
              <a:buNone/>
            </a:pPr>
            <a:endParaRPr sz="38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ct val="80000"/>
              <a:buFont typeface="Noto Sans Symbols"/>
              <a:buNone/>
            </a:pPr>
            <a:endParaRPr sz="38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dk1"/>
              </a:buClr>
              <a:buSzPct val="100000"/>
              <a:buFont typeface="Arial" panose="020B0604020202020204"/>
              <a:buNone/>
            </a:pPr>
            <a:endParaRPr sz="5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ct val="80000"/>
              <a:buFont typeface="Noto Sans Symbols"/>
              <a:buNone/>
            </a:pPr>
            <a:endParaRPr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dk1"/>
              </a:buClr>
              <a:buSzPct val="100000"/>
              <a:buFont typeface="Arial" panose="020B0604020202020204"/>
              <a:buNone/>
            </a:pPr>
            <a:endParaRPr sz="46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dk1"/>
              </a:buClr>
              <a:buSzPct val="100000"/>
              <a:buFont typeface="Arial" panose="020B0604020202020204"/>
              <a:buNone/>
            </a:pPr>
            <a:endParaRPr sz="46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ct val="100000"/>
              <a:buFont typeface="Arial" panose="020B0604020202020204"/>
              <a:buNone/>
            </a:pPr>
            <a:endParaRPr sz="46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6"/>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 4</a:t>
            </a:r>
          </a:p>
        </p:txBody>
      </p:sp>
      <p:sp>
        <p:nvSpPr>
          <p:cNvPr id="531" name="Google Shape;531;p56"/>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4</a:t>
            </a: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SQL: Advanced Queries: More complex SQL retrieval queries, Specifying constraints as assertions and action triggers, Views in SQL.</a:t>
            </a: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Transaction Processing: Introduction to Transaction Processing, Transaction and System concepts, Desirable properties of Transactions, Characterizing schedules based on recoverability, Characterizing schedules based on Serializability, Transaction support in SQL.</a:t>
            </a: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32" name="Google Shape;532;p5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20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33" name="Google Shape;533;p56"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7"/>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 5</a:t>
            </a:r>
          </a:p>
        </p:txBody>
      </p:sp>
      <p:sp>
        <p:nvSpPr>
          <p:cNvPr id="539" name="Google Shape;539;p57"/>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5</a:t>
            </a: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Concurrency Control in Databases: Two-phase locking techniques for Concurrency control, Concurrency control based on Timestamp ordering, Multiversion Concurrency control techniques, Validation Concurrency control techniques, Granularity of Data items and Multiple Granularity Locking.</a:t>
            </a: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NOSQL Databases and Big Data Storage Systems: Introduction to NOSQL Systems, The CAP Theorem, Document-Based NOSQL Systems and MongoDB, NOSQL Key-Value Stores, Column-Based or Wide Column NOSQL Systems, NOSQL Graph Databases and Neo4j</a:t>
            </a: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0" name="Google Shape;540;p5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21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41" name="Google Shape;541;p57"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0"/>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Assessment plan	</a:t>
            </a:r>
          </a:p>
        </p:txBody>
      </p:sp>
      <p:sp>
        <p:nvSpPr>
          <p:cNvPr id="547" name="Google Shape;547;p2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22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48" name="Google Shape;548;p20"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graphicFrame>
        <p:nvGraphicFramePr>
          <p:cNvPr id="549" name="Google Shape;549;p20"/>
          <p:cNvGraphicFramePr/>
          <p:nvPr/>
        </p:nvGraphicFramePr>
        <p:xfrm>
          <a:off x="2981557" y="3826279"/>
          <a:ext cx="4959625" cy="2590850"/>
        </p:xfrm>
        <a:graphic>
          <a:graphicData uri="http://schemas.openxmlformats.org/drawingml/2006/table">
            <a:tbl>
              <a:tblPr firstRow="1" bandRow="1">
                <a:noFill/>
                <a:tableStyleId>{9844AB1C-D057-4C8D-9F84-6EF8779C58AC}</a:tableStyleId>
              </a:tblPr>
              <a:tblGrid>
                <a:gridCol w="2132025">
                  <a:extLst>
                    <a:ext uri="{9D8B030D-6E8A-4147-A177-3AD203B41FA5}">
                      <a16:colId xmlns:a16="http://schemas.microsoft.com/office/drawing/2014/main" val="20000"/>
                    </a:ext>
                  </a:extLst>
                </a:gridCol>
                <a:gridCol w="28276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b="1" u="none" strike="noStrike" cap="none"/>
                        <a:t>Evaluation method</a:t>
                      </a:r>
                      <a:endParaRPr sz="20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b="1" u="none" strike="noStrike" cap="none"/>
                        <a:t>Weightage</a:t>
                      </a:r>
                      <a:endParaRPr sz="2000" b="1"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IAT (Avg of three)</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15</a:t>
                      </a:r>
                      <a:endParaRPr sz="20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Assignment/quiz</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10</a:t>
                      </a:r>
                      <a:endParaRPr sz="20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Practical</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25</a:t>
                      </a:r>
                      <a:endParaRPr sz="20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b="1" u="none" strike="noStrike" cap="none"/>
                        <a:t>Total</a:t>
                      </a:r>
                      <a:endParaRPr sz="20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b="1" u="none" strike="noStrike" cap="none"/>
                        <a:t>50 (CIE) +50(SEE)</a:t>
                      </a:r>
                      <a:endParaRPr sz="2000" b="1" u="none" strike="noStrike" cap="none"/>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550" name="Google Shape;550;p20"/>
          <p:cNvGraphicFramePr/>
          <p:nvPr/>
        </p:nvGraphicFramePr>
        <p:xfrm>
          <a:off x="2799125" y="2532200"/>
          <a:ext cx="5597800" cy="1188630"/>
        </p:xfrm>
        <a:graphic>
          <a:graphicData uri="http://schemas.openxmlformats.org/drawingml/2006/table">
            <a:tbl>
              <a:tblPr>
                <a:noFill/>
                <a:tableStyleId>{6EB7BE6A-A958-4678-999C-A91FD3A41223}</a:tableStyleId>
              </a:tblPr>
              <a:tblGrid>
                <a:gridCol w="2798900">
                  <a:extLst>
                    <a:ext uri="{9D8B030D-6E8A-4147-A177-3AD203B41FA5}">
                      <a16:colId xmlns:a16="http://schemas.microsoft.com/office/drawing/2014/main" val="20000"/>
                    </a:ext>
                  </a:extLst>
                </a:gridCol>
                <a:gridCol w="27989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IAT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SYLLABUS</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IAT-1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CLASS 01-34</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IAT-2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CLASS #35-50</a:t>
                      </a:r>
                      <a:endParaRPr sz="1400" u="none" strike="noStrike" cap="none"/>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B47A7F-FFA9-B384-6F20-57EA6E4C0960}"/>
              </a:ext>
            </a:extLst>
          </p:cNvPr>
          <p:cNvSpPr>
            <a:spLocks noGrp="1"/>
          </p:cNvSpPr>
          <p:nvPr>
            <p:ph type="title"/>
          </p:nvPr>
        </p:nvSpPr>
        <p:spPr/>
        <p:txBody>
          <a:bodyPr/>
          <a:lstStyle/>
          <a:p>
            <a:pPr algn="ctr"/>
            <a:r>
              <a:rPr lang="en-IN" dirty="0">
                <a:latin typeface="Times New Roman" panose="02020603050405020304" pitchFamily="18" charset="0"/>
                <a:cs typeface="Times New Roman" panose="02020603050405020304" pitchFamily="18" charset="0"/>
              </a:rPr>
              <a:t>Experience from previous batches</a:t>
            </a:r>
          </a:p>
        </p:txBody>
      </p:sp>
      <p:sp>
        <p:nvSpPr>
          <p:cNvPr id="6" name="Text Placeholder 5">
            <a:extLst>
              <a:ext uri="{FF2B5EF4-FFF2-40B4-BE49-F238E27FC236}">
                <a16:creationId xmlns:a16="http://schemas.microsoft.com/office/drawing/2014/main" id="{555C028C-2200-A774-A39F-71AE7FCCDF7B}"/>
              </a:ext>
            </a:extLst>
          </p:cNvPr>
          <p:cNvSpPr>
            <a:spLocks noGrp="1"/>
          </p:cNvSpPr>
          <p:nvPr>
            <p:ph type="body" idx="1"/>
          </p:nvPr>
        </p:nvSpPr>
        <p:spPr>
          <a:xfrm>
            <a:off x="239843" y="2603500"/>
            <a:ext cx="5740269" cy="3416301"/>
          </a:xfrm>
        </p:spPr>
        <p:txBody>
          <a:bodyPr>
            <a:normAutofit fontScale="55000" lnSpcReduction="20000"/>
          </a:bodyPr>
          <a:lstStyle/>
          <a:p>
            <a:r>
              <a:rPr lang="en-US" sz="3800" dirty="0">
                <a:solidFill>
                  <a:schemeClr val="tx1"/>
                </a:solidFill>
                <a:latin typeface="Times New Roman" panose="02020603050405020304" pitchFamily="18" charset="0"/>
                <a:cs typeface="Times New Roman" panose="02020603050405020304" pitchFamily="18" charset="0"/>
              </a:rPr>
              <a:t>Learning Database Management Systems (DBMS) was a valuable experience as it provided a clear understanding of how data is organized, stored, and managed efficiently. It helped in developing practical skills through SQL queries, normalization, and database design. Hands-on practice with tools made concepts like indexing and transactions easier to understand. Overall, it improved problem-solving abilities and gave a strong foundation for real-world applications.</a:t>
            </a:r>
          </a:p>
          <a:p>
            <a:pPr marL="137160" indent="0" algn="ctr">
              <a:buNone/>
            </a:pPr>
            <a:r>
              <a:rPr lang="en-IN" b="1" dirty="0">
                <a:solidFill>
                  <a:schemeClr val="tx1"/>
                </a:solidFill>
                <a:latin typeface="Times New Roman" panose="02020603050405020304" pitchFamily="18" charset="0"/>
                <a:cs typeface="Times New Roman" panose="02020603050405020304" pitchFamily="18" charset="0"/>
              </a:rPr>
              <a:t>Swara Kulkarni, 6 sem student</a:t>
            </a:r>
          </a:p>
        </p:txBody>
      </p:sp>
      <p:sp>
        <p:nvSpPr>
          <p:cNvPr id="7" name="Text Placeholder 6">
            <a:extLst>
              <a:ext uri="{FF2B5EF4-FFF2-40B4-BE49-F238E27FC236}">
                <a16:creationId xmlns:a16="http://schemas.microsoft.com/office/drawing/2014/main" id="{5A941989-973A-24AF-D41F-39BD7ADA5C87}"/>
              </a:ext>
            </a:extLst>
          </p:cNvPr>
          <p:cNvSpPr>
            <a:spLocks noGrp="1"/>
          </p:cNvSpPr>
          <p:nvPr>
            <p:ph type="body" idx="2"/>
          </p:nvPr>
        </p:nvSpPr>
        <p:spPr>
          <a:xfrm>
            <a:off x="6211890" y="2488367"/>
            <a:ext cx="5740267" cy="4074358"/>
          </a:xfrm>
        </p:spPr>
        <p:txBody>
          <a:bodyPr>
            <a:noAutofit/>
          </a:bodyPr>
          <a:lstStyle/>
          <a:p>
            <a:r>
              <a:rPr lang="en-US" sz="2100" dirty="0">
                <a:solidFill>
                  <a:schemeClr val="tx1"/>
                </a:solidFill>
                <a:latin typeface="Times New Roman" panose="02020603050405020304" pitchFamily="18" charset="0"/>
                <a:cs typeface="Times New Roman" panose="02020603050405020304" pitchFamily="18" charset="0"/>
              </a:rPr>
              <a:t>Learning Database Management System helped in understanding how data is stored, organized, and managed efficiently. Through practical exercises, concepts like normalization, SQL queries, and transactions became clear and easy to apply. Working on mini-projects improved problem-solving skills and gave hands-on experience in designing databases. Overall, it built a strong foundation for handling real-world data applications.</a:t>
            </a:r>
          </a:p>
          <a:p>
            <a:pPr marL="137160" indent="0" algn="ctr">
              <a:buNone/>
            </a:pPr>
            <a:r>
              <a:rPr lang="en-US" sz="2100" b="1" dirty="0">
                <a:solidFill>
                  <a:schemeClr val="tx1"/>
                </a:solidFill>
                <a:latin typeface="Times New Roman" panose="02020603050405020304" pitchFamily="18" charset="0"/>
                <a:cs typeface="Times New Roman" panose="02020603050405020304" pitchFamily="18" charset="0"/>
              </a:rPr>
              <a:t>Riya Jayanti, 6 sem student</a:t>
            </a:r>
            <a:endParaRPr lang="en-IN" sz="2100" b="1"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DD4F8A8-2211-329B-470E-36A530B780C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112320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1"/>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Expected classroom behaviour</a:t>
            </a:r>
          </a:p>
        </p:txBody>
      </p:sp>
      <p:sp>
        <p:nvSpPr>
          <p:cNvPr id="556" name="Google Shape;556;p21"/>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Active and Interactive Learning</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Quizzes </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Attendance: 85%</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Hand written assignments (no plagiarism etc), </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sticking to deadlines for submissions </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no disruption</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strict action against abusers</a:t>
            </a:r>
          </a:p>
          <a:p>
            <a:pPr marL="342900" marR="0" lvl="0" indent="-342900" algn="l" rtl="0">
              <a:lnSpc>
                <a:spcPct val="100000"/>
              </a:lnSpc>
              <a:spcBef>
                <a:spcPts val="1000"/>
              </a:spcBef>
              <a:spcAft>
                <a:spcPts val="0"/>
              </a:spcAft>
              <a:buClr>
                <a:schemeClr val="accent1"/>
              </a:buClr>
              <a:buSzPts val="1920"/>
              <a:buFont typeface="Noto Sans Symbols"/>
              <a:buNone/>
            </a:pPr>
            <a:endParaRPr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57" name="Google Shape;557;p2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24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58" name="Google Shape;558;p21"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pic>
        <p:nvPicPr>
          <p:cNvPr id="559" name="Google Shape;559;p21"/>
          <p:cNvPicPr preferRelativeResize="0"/>
          <p:nvPr/>
        </p:nvPicPr>
        <p:blipFill rotWithShape="1">
          <a:blip r:embed="rId4"/>
          <a:srcRect/>
          <a:stretch>
            <a:fillRect/>
          </a:stretch>
        </p:blipFill>
        <p:spPr>
          <a:xfrm>
            <a:off x="8308975" y="1928812"/>
            <a:ext cx="3154362" cy="2381250"/>
          </a:xfrm>
          <a:prstGeom prst="rect">
            <a:avLst/>
          </a:prstGeom>
          <a:noFill/>
          <a:ln>
            <a:noFill/>
          </a:ln>
        </p:spPr>
      </p:pic>
      <p:pic>
        <p:nvPicPr>
          <p:cNvPr id="560" name="Google Shape;560;p21"/>
          <p:cNvPicPr preferRelativeResize="0"/>
          <p:nvPr/>
        </p:nvPicPr>
        <p:blipFill rotWithShape="1">
          <a:blip r:embed="rId5"/>
          <a:srcRect/>
          <a:stretch>
            <a:fillRect/>
          </a:stretch>
        </p:blipFill>
        <p:spPr>
          <a:xfrm>
            <a:off x="6448425" y="3970337"/>
            <a:ext cx="1833562" cy="2613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2"/>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Some useful links</a:t>
            </a:r>
          </a:p>
        </p:txBody>
      </p:sp>
      <p:sp>
        <p:nvSpPr>
          <p:cNvPr id="566" name="Google Shape;566;p22"/>
          <p:cNvSpPr txBox="1">
            <a:spLocks noGrp="1"/>
          </p:cNvSpPr>
          <p:nvPr>
            <p:ph type="body" idx="1"/>
          </p:nvPr>
        </p:nvSpPr>
        <p:spPr>
          <a:xfrm>
            <a:off x="382587" y="2439987"/>
            <a:ext cx="11426825" cy="37004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440"/>
              <a:buFont typeface="Noto Sans Symbols"/>
              <a:buNone/>
            </a:pPr>
            <a:r>
              <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hlinkClick r:id="rId3"/>
              </a:rPr>
              <a:t>https://www.cs.uregina.ca/Links/class-info/215/erd/#:~:text=Data%20modeling%20is%20a%20technique,data%20requirements%20for%20a%20database</a:t>
            </a:r>
            <a:endPar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endParaRPr>
          </a:p>
          <a:p>
            <a:pPr marL="0" marR="0" lvl="0" indent="0" algn="l" rtl="0">
              <a:lnSpc>
                <a:spcPct val="100000"/>
              </a:lnSpc>
              <a:spcBef>
                <a:spcPts val="1000"/>
              </a:spcBef>
              <a:spcAft>
                <a:spcPts val="0"/>
              </a:spcAft>
              <a:buClr>
                <a:schemeClr val="accent1"/>
              </a:buClr>
              <a:buSzPts val="1440"/>
              <a:buFont typeface="Noto Sans Symbols"/>
              <a:buNone/>
            </a:pPr>
            <a:r>
              <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hlinkClick r:id="rId4"/>
              </a:rPr>
              <a:t>https://www.geeksforgeeks.org/generalization-specialization-and-aggregation-in-er-model/</a:t>
            </a:r>
            <a:endPar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endParaRPr>
          </a:p>
          <a:p>
            <a:pPr marL="0" marR="0" lvl="0" indent="0" algn="l" rtl="0">
              <a:lnSpc>
                <a:spcPct val="100000"/>
              </a:lnSpc>
              <a:spcBef>
                <a:spcPts val="1000"/>
              </a:spcBef>
              <a:spcAft>
                <a:spcPts val="0"/>
              </a:spcAft>
              <a:buClr>
                <a:schemeClr val="accent1"/>
              </a:buClr>
              <a:buSzPts val="1440"/>
              <a:buFont typeface="Noto Sans Symbols"/>
              <a:buNone/>
            </a:pPr>
            <a:r>
              <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hlinkClick r:id="rId5"/>
              </a:rPr>
              <a:t>https://www.guru99.com/relational-data-model-dbms.html</a:t>
            </a:r>
            <a:endParaRPr sz="1800" b="0" i="0" u="none">
              <a:solidFill>
                <a:srgbClr val="40404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0"/>
              </a:spcAft>
              <a:buClr>
                <a:schemeClr val="accent1"/>
              </a:buClr>
              <a:buSzPts val="1440"/>
              <a:buFont typeface="Noto Sans Symbols"/>
              <a:buNone/>
            </a:pPr>
            <a:r>
              <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hlinkClick r:id="rId6"/>
              </a:rPr>
              <a:t>https://www.tutorialspoint.com/dbms/relational_algebra.htm</a:t>
            </a:r>
            <a:endParaRPr sz="1800" b="0" i="0" u="none">
              <a:solidFill>
                <a:srgbClr val="404040"/>
              </a:solidFill>
              <a:latin typeface="Calibri" panose="020F0502020204030204"/>
              <a:ea typeface="Calibri" panose="020F0502020204030204"/>
              <a:cs typeface="Calibri" panose="020F0502020204030204"/>
              <a:sym typeface="Calibri" panose="020F0502020204030204"/>
            </a:endParaRPr>
          </a:p>
          <a:p>
            <a:pPr marL="342900" marR="0" lvl="0" indent="-251460" algn="l" rtl="0">
              <a:lnSpc>
                <a:spcPct val="100000"/>
              </a:lnSpc>
              <a:spcBef>
                <a:spcPts val="1000"/>
              </a:spcBef>
              <a:spcAft>
                <a:spcPts val="0"/>
              </a:spcAft>
              <a:buClr>
                <a:schemeClr val="accent1"/>
              </a:buClr>
              <a:buSzPts val="1440"/>
              <a:buFont typeface="Noto Sans Symbols"/>
              <a:buNone/>
            </a:pPr>
            <a:endParaRPr sz="1800" b="0" i="0" u="none">
              <a:solidFill>
                <a:srgbClr val="404040"/>
              </a:solidFill>
              <a:latin typeface="Calibri" panose="020F0502020204030204"/>
              <a:ea typeface="Calibri" panose="020F0502020204030204"/>
              <a:cs typeface="Calibri" panose="020F0502020204030204"/>
              <a:sym typeface="Calibri" panose="020F0502020204030204"/>
            </a:endParaRPr>
          </a:p>
        </p:txBody>
      </p:sp>
      <p:sp>
        <p:nvSpPr>
          <p:cNvPr id="567" name="Google Shape;567;p2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25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68" name="Google Shape;568;p22" descr="C:\Users\Mahesh Kumar Jha\Downloads\CMRIT NEW LOGO-01.png"/>
          <p:cNvPicPr preferRelativeResize="0"/>
          <p:nvPr/>
        </p:nvPicPr>
        <p:blipFill rotWithShape="1">
          <a:blip r:embed="rId7"/>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23"/>
          <p:cNvGrpSpPr/>
          <p:nvPr/>
        </p:nvGrpSpPr>
        <p:grpSpPr>
          <a:xfrm>
            <a:off x="1016000" y="2438400"/>
            <a:ext cx="10261600" cy="1676400"/>
            <a:chOff x="838200" y="2590800"/>
            <a:chExt cx="7696200" cy="1676400"/>
          </a:xfrm>
        </p:grpSpPr>
        <p:sp>
          <p:nvSpPr>
            <p:cNvPr id="574" name="Google Shape;574;p23"/>
            <p:cNvSpPr/>
            <p:nvPr/>
          </p:nvSpPr>
          <p:spPr>
            <a:xfrm>
              <a:off x="838200" y="2590800"/>
              <a:ext cx="7696200" cy="1676400"/>
            </a:xfrm>
            <a:prstGeom prst="ribbon2">
              <a:avLst>
                <a:gd name="adj1" fmla="val 16667"/>
                <a:gd name="adj2" fmla="val 18000"/>
              </a:avLst>
            </a:prstGeom>
            <a:gradFill>
              <a:gsLst>
                <a:gs pos="0">
                  <a:srgbClr val="EDF5DD"/>
                </a:gs>
                <a:gs pos="100000">
                  <a:srgbClr val="C0DE76"/>
                </a:gs>
              </a:gsLst>
              <a:lin ang="5400000" scaled="0"/>
            </a:gradFill>
            <a:ln w="9525" cap="rnd"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75" name="Google Shape;575;p23"/>
            <p:cNvSpPr/>
            <p:nvPr/>
          </p:nvSpPr>
          <p:spPr>
            <a:xfrm>
              <a:off x="3597423" y="2743200"/>
              <a:ext cx="238214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5400"/>
                <a:buFont typeface="Kaushan Script" panose="03060602040705080205"/>
                <a:buNone/>
              </a:pPr>
              <a:r>
                <a:rPr lang="en-US" sz="5400" b="1" i="0" u="none" strike="noStrike" cap="none">
                  <a:solidFill>
                    <a:schemeClr val="dk1"/>
                  </a:solidFill>
                  <a:latin typeface="Kaushan Script" panose="03060602040705080205"/>
                  <a:ea typeface="Kaushan Script" panose="03060602040705080205"/>
                  <a:cs typeface="Kaushan Script" panose="03060602040705080205"/>
                  <a:sym typeface="Kaushan Script" panose="03060602040705080205"/>
                </a:rPr>
                <a:t>Thank You</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76" name="Google Shape;576;p2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26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79"/>
        <p:cNvGrpSpPr/>
        <p:nvPr/>
      </p:nvGrpSpPr>
      <p:grpSpPr>
        <a:xfrm>
          <a:off x="0" y="0"/>
          <a:ext cx="0" cy="0"/>
          <a:chOff x="0" y="0"/>
          <a:chExt cx="0" cy="0"/>
        </a:xfrm>
      </p:grpSpPr>
      <p:sp>
        <p:nvSpPr>
          <p:cNvPr id="380" name="Google Shape;380;p3"/>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r>
              <a:rPr lang="en-US" sz="3600" b="1" i="0" u="none">
                <a:solidFill>
                  <a:schemeClr val="lt1"/>
                </a:solidFill>
                <a:latin typeface="Arial" panose="020B0604020202020204"/>
                <a:ea typeface="Arial" panose="020B0604020202020204"/>
                <a:cs typeface="Arial" panose="020B0604020202020204"/>
                <a:sym typeface="Arial" panose="020B0604020202020204"/>
              </a:rPr>
              <a:t>Introduction</a:t>
            </a:r>
          </a:p>
        </p:txBody>
      </p:sp>
      <p:sp>
        <p:nvSpPr>
          <p:cNvPr id="381" name="Google Shape;381;p3"/>
          <p:cNvSpPr txBox="1">
            <a:spLocks noGrp="1"/>
          </p:cNvSpPr>
          <p:nvPr>
            <p:ph type="body" idx="1"/>
          </p:nvPr>
        </p:nvSpPr>
        <p:spPr>
          <a:xfrm>
            <a:off x="471487" y="2354262"/>
            <a:ext cx="10961700" cy="3700500"/>
          </a:xfrm>
          <a:prstGeom prst="rect">
            <a:avLst/>
          </a:prstGeom>
          <a:noFill/>
          <a:ln>
            <a:noFill/>
          </a:ln>
        </p:spPr>
        <p:txBody>
          <a:bodyPr spcFirstLastPara="1" wrap="square" lIns="91425" tIns="45700" rIns="91425" bIns="45700" anchor="t" anchorCtr="0">
            <a:normAutofit fontScale="35000" lnSpcReduction="20000"/>
          </a:bodyPr>
          <a:lstStyle/>
          <a:p>
            <a:pPr marL="742950" marR="0" lvl="1" indent="-285750" algn="l" rtl="0">
              <a:lnSpc>
                <a:spcPct val="100000"/>
              </a:lnSpc>
              <a:spcBef>
                <a:spcPts val="1000"/>
              </a:spcBef>
              <a:spcAft>
                <a:spcPts val="0"/>
              </a:spcAft>
              <a:buClr>
                <a:schemeClr val="accent1"/>
              </a:buClr>
              <a:buSzPct val="90000"/>
              <a:buNone/>
            </a:pPr>
            <a:endParaRPr/>
          </a:p>
          <a:p>
            <a:pPr marL="342900" marR="0" lvl="0" indent="-342900" algn="l" rtl="0">
              <a:lnSpc>
                <a:spcPct val="100000"/>
              </a:lnSpc>
              <a:spcBef>
                <a:spcPts val="1000"/>
              </a:spcBef>
              <a:spcAft>
                <a:spcPts val="0"/>
              </a:spcAft>
              <a:buClr>
                <a:schemeClr val="accent1"/>
              </a:buClr>
              <a:buSzPct val="95000"/>
              <a:buFont typeface="Noto Sans Symbols"/>
              <a:buChar char="►"/>
            </a:pPr>
            <a:r>
              <a:rPr lang="en-US" altLang="en-GB" sz="12400">
                <a:latin typeface="Times New Roman" panose="02020603050405020304"/>
                <a:ea typeface="Times New Roman" panose="02020603050405020304"/>
                <a:cs typeface="Times New Roman" panose="02020603050405020304"/>
                <a:sym typeface="Times New Roman" panose="02020603050405020304"/>
              </a:rPr>
              <a:t>janhavi.gp@cmrit.ac.in</a:t>
            </a:r>
            <a:r>
              <a:rPr lang="en-US" sz="12400">
                <a:latin typeface="Times New Roman" panose="02020603050405020304"/>
                <a:ea typeface="Times New Roman" panose="02020603050405020304"/>
                <a:cs typeface="Times New Roman" panose="02020603050405020304"/>
                <a:sym typeface="Times New Roman" panose="02020603050405020304"/>
              </a:rPr>
              <a:t>/9665877207</a:t>
            </a:r>
            <a:endParaRPr sz="12800"/>
          </a:p>
          <a:p>
            <a:pPr marL="342900" marR="0" lvl="0" indent="-200660" algn="l" rtl="0">
              <a:lnSpc>
                <a:spcPct val="100000"/>
              </a:lnSpc>
              <a:spcBef>
                <a:spcPts val="1000"/>
              </a:spcBef>
              <a:spcAft>
                <a:spcPts val="0"/>
              </a:spcAft>
              <a:buClr>
                <a:schemeClr val="accent1"/>
              </a:buClr>
              <a:buSzPts val="560"/>
              <a:buFont typeface="Noto Sans Symbols"/>
              <a:buNone/>
            </a:pPr>
            <a:endParaRPr sz="11200"/>
          </a:p>
          <a:p>
            <a:pPr marL="342900" marR="0" lvl="0" indent="-342900" algn="l" rtl="0">
              <a:lnSpc>
                <a:spcPct val="100000"/>
              </a:lnSpc>
              <a:spcBef>
                <a:spcPts val="1000"/>
              </a:spcBef>
              <a:spcAft>
                <a:spcPts val="0"/>
              </a:spcAft>
              <a:buClr>
                <a:schemeClr val="accent1"/>
              </a:buClr>
              <a:buSzPct val="95000"/>
              <a:buFont typeface="Noto Sans Symbols"/>
              <a:buChar char="►"/>
            </a:pP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Meet:  2-4 pm  </a:t>
            </a:r>
            <a:endParaRPr sz="11200"/>
          </a:p>
          <a:p>
            <a:pPr marL="342900" marR="0" lvl="0" indent="-342900" algn="l" rtl="0">
              <a:lnSpc>
                <a:spcPct val="100000"/>
              </a:lnSpc>
              <a:spcBef>
                <a:spcPts val="1000"/>
              </a:spcBef>
              <a:spcAft>
                <a:spcPts val="0"/>
              </a:spcAft>
              <a:buClr>
                <a:schemeClr val="accent1"/>
              </a:buClr>
              <a:buSzPct val="95000"/>
              <a:buFont typeface="Noto Sans Symbols"/>
              <a:buChar char="►"/>
            </a:pP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Mobile: </a:t>
            </a:r>
            <a:r>
              <a:rPr lang="en-US" sz="10800">
                <a:latin typeface="Times New Roman" panose="02020603050405020304"/>
                <a:ea typeface="Times New Roman" panose="02020603050405020304"/>
                <a:cs typeface="Times New Roman" panose="02020603050405020304"/>
                <a:sym typeface="Times New Roman" panose="02020603050405020304"/>
              </a:rPr>
              <a:t>8</a:t>
            </a: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am-4pm </a:t>
            </a:r>
            <a:endParaRPr sz="11200"/>
          </a:p>
          <a:p>
            <a:pPr marL="342900" marR="0" lvl="0" indent="-342900" algn="l" rtl="0">
              <a:lnSpc>
                <a:spcPct val="100000"/>
              </a:lnSpc>
              <a:spcBef>
                <a:spcPts val="1000"/>
              </a:spcBef>
              <a:spcAft>
                <a:spcPts val="0"/>
              </a:spcAft>
              <a:buClr>
                <a:schemeClr val="accent1"/>
              </a:buClr>
              <a:buSzPct val="95000"/>
              <a:buFont typeface="Noto Sans Symbols"/>
              <a:buChar char="►"/>
            </a:pP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Whatsapp: </a:t>
            </a:r>
            <a:r>
              <a:rPr lang="en-US" sz="10800">
                <a:latin typeface="Times New Roman" panose="02020603050405020304"/>
                <a:ea typeface="Times New Roman" panose="02020603050405020304"/>
                <a:cs typeface="Times New Roman" panose="02020603050405020304"/>
                <a:sym typeface="Times New Roman" panose="02020603050405020304"/>
              </a:rPr>
              <a:t>8</a:t>
            </a: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 am to 8 pm</a:t>
            </a:r>
            <a:endParaRPr sz="11200"/>
          </a:p>
          <a:p>
            <a:pPr marL="342900" marR="0" lvl="0" indent="-342900" algn="l" rtl="0">
              <a:lnSpc>
                <a:spcPct val="100000"/>
              </a:lnSpc>
              <a:spcBef>
                <a:spcPts val="1000"/>
              </a:spcBef>
              <a:spcAft>
                <a:spcPts val="0"/>
              </a:spcAft>
              <a:buClr>
                <a:schemeClr val="accent1"/>
              </a:buClr>
              <a:buSzPct val="8000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ct val="320000"/>
              <a:buFont typeface="Noto Sans Symbols"/>
              <a:buNone/>
            </a:pPr>
            <a:endParaRPr sz="2800">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100000"/>
              </a:lnSpc>
              <a:spcBef>
                <a:spcPts val="1000"/>
              </a:spcBef>
              <a:spcAft>
                <a:spcPts val="0"/>
              </a:spcAft>
              <a:buClr>
                <a:schemeClr val="accent1"/>
              </a:buClr>
              <a:buSzPct val="8000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82" name="Google Shape;382;p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83" name="Google Shape;383;p3"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r>
              <a:rPr lang="en-US" sz="3600" b="1" i="0" u="none">
                <a:solidFill>
                  <a:schemeClr val="lt1"/>
                </a:solidFill>
                <a:latin typeface="Arial" panose="020B0604020202020204"/>
                <a:ea typeface="Arial" panose="020B0604020202020204"/>
                <a:cs typeface="Arial" panose="020B0604020202020204"/>
                <a:sym typeface="Arial" panose="020B0604020202020204"/>
              </a:rPr>
              <a:t>Students perspective</a:t>
            </a:r>
          </a:p>
        </p:txBody>
      </p:sp>
      <p:sp>
        <p:nvSpPr>
          <p:cNvPr id="389" name="Google Shape;389;p4"/>
          <p:cNvSpPr txBox="1">
            <a:spLocks noGrp="1"/>
          </p:cNvSpPr>
          <p:nvPr>
            <p:ph type="body" idx="1"/>
          </p:nvPr>
        </p:nvSpPr>
        <p:spPr>
          <a:xfrm>
            <a:off x="360362" y="2065337"/>
            <a:ext cx="5889625" cy="105251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Students introducing themselves</a:t>
            </a:r>
          </a:p>
          <a:p>
            <a:pPr marL="342900" marR="0" lvl="0" indent="-342900" algn="l" rtl="0">
              <a:lnSpc>
                <a:spcPct val="9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Expectations – Questions</a:t>
            </a:r>
          </a:p>
          <a:p>
            <a:pPr marL="342900" marR="0" lvl="0" indent="-342900" algn="l" rtl="0">
              <a:lnSpc>
                <a:spcPct val="90000"/>
              </a:lnSpc>
              <a:spcBef>
                <a:spcPts val="1000"/>
              </a:spcBef>
              <a:spcAft>
                <a:spcPts val="0"/>
              </a:spcAft>
              <a:buClr>
                <a:schemeClr val="accent1"/>
              </a:buClr>
              <a:buSzPts val="2240"/>
              <a:buFont typeface="Noto Sans Symbols"/>
              <a:buNone/>
            </a:pPr>
            <a:endParaRPr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8960"/>
              <a:buFont typeface="Noto Sans Symbols"/>
              <a:buNone/>
            </a:pPr>
            <a:endParaRPr sz="11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9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90" name="Google Shape;390;p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91" name="Google Shape;391;p4"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pic>
        <p:nvPicPr>
          <p:cNvPr id="392" name="Google Shape;392;p4"/>
          <p:cNvPicPr preferRelativeResize="0"/>
          <p:nvPr/>
        </p:nvPicPr>
        <p:blipFill rotWithShape="1">
          <a:blip r:embed="rId4"/>
          <a:srcRect/>
          <a:stretch>
            <a:fillRect/>
          </a:stretch>
        </p:blipFill>
        <p:spPr>
          <a:xfrm>
            <a:off x="8408987" y="2163762"/>
            <a:ext cx="2628900" cy="1506537"/>
          </a:xfrm>
          <a:prstGeom prst="rect">
            <a:avLst/>
          </a:prstGeom>
          <a:noFill/>
          <a:ln>
            <a:noFill/>
          </a:ln>
        </p:spPr>
      </p:pic>
      <p:pic>
        <p:nvPicPr>
          <p:cNvPr id="393" name="Google Shape;393;p4"/>
          <p:cNvPicPr preferRelativeResize="0"/>
          <p:nvPr/>
        </p:nvPicPr>
        <p:blipFill rotWithShape="1">
          <a:blip r:embed="rId5"/>
          <a:srcRect/>
          <a:stretch>
            <a:fillRect/>
          </a:stretch>
        </p:blipFill>
        <p:spPr>
          <a:xfrm>
            <a:off x="687387" y="3117850"/>
            <a:ext cx="5237162" cy="3594100"/>
          </a:xfrm>
          <a:prstGeom prst="rect">
            <a:avLst/>
          </a:prstGeom>
          <a:noFill/>
          <a:ln>
            <a:noFill/>
          </a:ln>
        </p:spPr>
      </p:pic>
      <p:pic>
        <p:nvPicPr>
          <p:cNvPr id="394" name="Google Shape;394;p4"/>
          <p:cNvPicPr preferRelativeResize="0"/>
          <p:nvPr/>
        </p:nvPicPr>
        <p:blipFill rotWithShape="1">
          <a:blip r:embed="rId6"/>
          <a:srcRect/>
          <a:stretch>
            <a:fillRect/>
          </a:stretch>
        </p:blipFill>
        <p:spPr>
          <a:xfrm>
            <a:off x="6096000" y="3851275"/>
            <a:ext cx="5889625" cy="267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r>
              <a:rPr lang="en-US" sz="3600" b="1" i="0" u="none">
                <a:solidFill>
                  <a:schemeClr val="lt1"/>
                </a:solidFill>
                <a:latin typeface="Arial" panose="020B0604020202020204"/>
                <a:ea typeface="Arial" panose="020B0604020202020204"/>
                <a:cs typeface="Arial" panose="020B0604020202020204"/>
                <a:sym typeface="Arial" panose="020B0604020202020204"/>
              </a:rPr>
              <a:t>Introduction to DBMS </a:t>
            </a:r>
          </a:p>
        </p:txBody>
      </p:sp>
      <p:sp>
        <p:nvSpPr>
          <p:cNvPr id="400" name="Google Shape;400;p5"/>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Data, Information, Tabulation, Access (Add, Delete, Update)</a:t>
            </a: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Data?</a:t>
            </a: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Information?</a:t>
            </a: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Tabulation?</a:t>
            </a: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Access?</a:t>
            </a:r>
          </a:p>
          <a:p>
            <a:pPr marL="342900" marR="0" lvl="0" indent="-34290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01" name="Google Shape;401;p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02" name="Google Shape;402;p5"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9" name="Google Shape;409;p6"/>
          <p:cNvSpPr txBox="1">
            <a:spLocks noGrp="1"/>
          </p:cNvSpPr>
          <p:nvPr>
            <p:ph type="title"/>
          </p:nvPr>
        </p:nvSpPr>
        <p:spPr>
          <a:xfrm>
            <a:off x="1201737" y="522287"/>
            <a:ext cx="9059862" cy="619125"/>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3200"/>
              <a:buFont typeface="Century Gothic" panose="020B0502020202020204"/>
              <a:buNone/>
            </a:pPr>
            <a:br>
              <a:rPr lang="en-US" sz="3200" b="1" i="0" u="none">
                <a:solidFill>
                  <a:schemeClr val="lt2"/>
                </a:solidFill>
                <a:latin typeface="Century Gothic" panose="020B0502020202020204"/>
                <a:ea typeface="Century Gothic" panose="020B0502020202020204"/>
                <a:cs typeface="Century Gothic" panose="020B0502020202020204"/>
                <a:sym typeface="Century Gothic" panose="020B0502020202020204"/>
              </a:rPr>
            </a:br>
            <a:r>
              <a:rPr lang="en-US" sz="3200" b="1" i="0" u="none">
                <a:solidFill>
                  <a:schemeClr val="lt2"/>
                </a:solidFill>
                <a:latin typeface="Century Gothic" panose="020B0502020202020204"/>
                <a:ea typeface="Century Gothic" panose="020B0502020202020204"/>
                <a:cs typeface="Century Gothic" panose="020B0502020202020204"/>
                <a:sym typeface="Century Gothic" panose="020B0502020202020204"/>
              </a:rPr>
              <a:t>What Is Database Management System?</a:t>
            </a:r>
          </a:p>
        </p:txBody>
      </p:sp>
      <p:sp>
        <p:nvSpPr>
          <p:cNvPr id="410" name="Google Shape;410;p6"/>
          <p:cNvSpPr txBox="1">
            <a:spLocks noGrp="1"/>
          </p:cNvSpPr>
          <p:nvPr>
            <p:ph type="body" idx="1"/>
          </p:nvPr>
        </p:nvSpPr>
        <p:spPr>
          <a:xfrm>
            <a:off x="566600" y="1840525"/>
            <a:ext cx="10871100" cy="5105400"/>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1000"/>
              </a:spcBef>
              <a:spcAft>
                <a:spcPts val="0"/>
              </a:spcAft>
              <a:buSzPts val="1440"/>
              <a:buNone/>
            </a:pPr>
            <a:endParaRPr sz="22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440"/>
              <a:buNone/>
            </a:pPr>
            <a:endParaRPr sz="22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440"/>
              <a:buNone/>
            </a:pPr>
            <a:r>
              <a:rPr lang="en-US" sz="2250">
                <a:solidFill>
                  <a:srgbClr val="001D35"/>
                </a:solidFill>
                <a:highlight>
                  <a:srgbClr val="FFFFFF"/>
                </a:highlight>
                <a:latin typeface="Arial" panose="020B0604020202020204"/>
                <a:ea typeface="Arial" panose="020B0604020202020204"/>
                <a:cs typeface="Arial" panose="020B0604020202020204"/>
                <a:sym typeface="Arial" panose="020B0604020202020204"/>
              </a:rPr>
              <a:t>A database management system (DBMS) is a software tool that helps users create, manage, and access data in a database. </a:t>
            </a:r>
          </a:p>
          <a:p>
            <a:pPr marL="0" lvl="0" indent="0" algn="l" rtl="0">
              <a:lnSpc>
                <a:spcPct val="100000"/>
              </a:lnSpc>
              <a:spcBef>
                <a:spcPts val="1000"/>
              </a:spcBef>
              <a:spcAft>
                <a:spcPts val="0"/>
              </a:spcAft>
              <a:buSzPts val="1440"/>
              <a:buNone/>
            </a:pPr>
            <a:r>
              <a:rPr lang="en-US" sz="2250">
                <a:solidFill>
                  <a:srgbClr val="001D35"/>
                </a:solidFill>
                <a:highlight>
                  <a:srgbClr val="FFFFFF"/>
                </a:highlight>
                <a:latin typeface="Arial" panose="020B0604020202020204"/>
                <a:ea typeface="Arial" panose="020B0604020202020204"/>
                <a:cs typeface="Arial" panose="020B0604020202020204"/>
                <a:sym typeface="Arial" panose="020B0604020202020204"/>
              </a:rPr>
              <a:t>It's like an electronic filing cabinet that stores and organizes data in a structured way. </a:t>
            </a:r>
            <a:endParaRPr sz="4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7"/>
          <p:cNvSpPr txBox="1">
            <a:spLocks noGrp="1"/>
          </p:cNvSpPr>
          <p:nvPr>
            <p:ph type="title"/>
          </p:nvPr>
        </p:nvSpPr>
        <p:spPr>
          <a:xfrm>
            <a:off x="1450975" y="453301"/>
            <a:ext cx="9928200" cy="96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endParaRPr/>
          </a:p>
          <a:p>
            <a:pPr marL="0" lvl="0" indent="0" algn="ctr" rtl="0">
              <a:lnSpc>
                <a:spcPct val="100000"/>
              </a:lnSpc>
              <a:spcBef>
                <a:spcPts val="0"/>
              </a:spcBef>
              <a:spcAft>
                <a:spcPts val="0"/>
              </a:spcAft>
              <a:buClr>
                <a:schemeClr val="lt2"/>
              </a:buClr>
              <a:buSzPts val="3600"/>
              <a:buFont typeface="Century Gothic" panose="020B0502020202020204"/>
              <a:buNone/>
            </a:pPr>
            <a:endParaRPr/>
          </a:p>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Why the Database Management is  important? </a:t>
            </a:r>
            <a:b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b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16" name="Google Shape;416;p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t>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17" name="Google Shape;417;p7"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18" name="Google Shape;418;p7"/>
          <p:cNvSpPr txBox="1">
            <a:spLocks noGrp="1"/>
          </p:cNvSpPr>
          <p:nvPr>
            <p:ph type="body" idx="1"/>
          </p:nvPr>
        </p:nvSpPr>
        <p:spPr>
          <a:xfrm>
            <a:off x="346075" y="2603500"/>
            <a:ext cx="11555400" cy="4062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000"/>
              </a:spcBef>
              <a:spcAft>
                <a:spcPts val="0"/>
              </a:spcAft>
              <a:buClr>
                <a:schemeClr val="accent1"/>
              </a:buClr>
              <a:buSzPts val="2760"/>
              <a:buFont typeface="Noto Sans Symbols"/>
              <a:buChar char="►"/>
            </a:pPr>
            <a:r>
              <a:rPr lang="en-US" sz="1550">
                <a:solidFill>
                  <a:srgbClr val="001D35"/>
                </a:solidFill>
                <a:highlight>
                  <a:srgbClr val="FFFFFF"/>
                </a:highlight>
                <a:latin typeface="Arial" panose="020B0604020202020204"/>
                <a:ea typeface="Arial" panose="020B0604020202020204"/>
                <a:cs typeface="Arial" panose="020B0604020202020204"/>
                <a:sym typeface="Arial" panose="020B0604020202020204"/>
              </a:rPr>
              <a:t>Database management is crucial because it allows organizations to effectively store, organize, access, and manage large volumes of data consistently, ensuring data integrity, security, and facilitating informed decision making by centralizing data and minimizing redundancy across systems. </a:t>
            </a:r>
            <a:endParaRPr sz="15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1500"/>
              </a:spcBef>
              <a:spcAft>
                <a:spcPts val="0"/>
              </a:spcAft>
              <a:buSzPts val="1440"/>
              <a:buNone/>
            </a:pPr>
            <a:r>
              <a:rPr lang="en-US" sz="1550">
                <a:solidFill>
                  <a:srgbClr val="001D35"/>
                </a:solidFill>
                <a:highlight>
                  <a:srgbClr val="FFFFFF"/>
                </a:highlight>
                <a:latin typeface="Arial" panose="020B0604020202020204"/>
                <a:ea typeface="Arial" panose="020B0604020202020204"/>
                <a:cs typeface="Arial" panose="020B0604020202020204"/>
                <a:sym typeface="Arial" panose="020B0604020202020204"/>
              </a:rPr>
              <a:t>Key reasons why database management is important:</a:t>
            </a:r>
            <a:endParaRPr sz="15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457200" lvl="0" indent="-228600" algn="l" rtl="0">
              <a:lnSpc>
                <a:spcPct val="115000"/>
              </a:lnSpc>
              <a:spcBef>
                <a:spcPts val="800"/>
              </a:spcBef>
              <a:spcAft>
                <a:spcPts val="0"/>
              </a:spcAft>
              <a:buClr>
                <a:srgbClr val="001D35"/>
              </a:buClr>
              <a:buSzPts val="1550"/>
              <a:buFont typeface="Arial" panose="020B0604020202020204"/>
              <a:buNone/>
            </a:pPr>
            <a:r>
              <a:rPr lang="en-US" sz="1550" b="1">
                <a:solidFill>
                  <a:srgbClr val="001D35"/>
                </a:solidFill>
                <a:highlight>
                  <a:srgbClr val="FFFFFF"/>
                </a:highlight>
                <a:latin typeface="Arial" panose="020B0604020202020204"/>
                <a:ea typeface="Arial" panose="020B0604020202020204"/>
                <a:cs typeface="Arial" panose="020B0604020202020204"/>
                <a:sym typeface="Arial" panose="020B0604020202020204"/>
              </a:rPr>
              <a:t>Data Security:</a:t>
            </a:r>
            <a:endParaRPr sz="1550" b="1">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457200" lvl="0" indent="-327025" algn="l" rtl="0">
              <a:lnSpc>
                <a:spcPct val="100000"/>
              </a:lnSpc>
              <a:spcBef>
                <a:spcPts val="1000"/>
              </a:spcBef>
              <a:spcAft>
                <a:spcPts val="0"/>
              </a:spcAft>
              <a:buClr>
                <a:srgbClr val="001D35"/>
              </a:buClr>
              <a:buSzPts val="155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Data Integrity:</a:t>
            </a:r>
            <a:endParaRPr sz="1300" b="1">
              <a:solidFill>
                <a:schemeClr val="dk1"/>
              </a:solidFill>
              <a:latin typeface="Arial" panose="020B0604020202020204"/>
              <a:ea typeface="Arial" panose="020B0604020202020204"/>
              <a:cs typeface="Arial" panose="020B0604020202020204"/>
              <a:sym typeface="Arial" panose="020B0604020202020204"/>
            </a:endParaRPr>
          </a:p>
          <a:p>
            <a:pPr marL="457200" lvl="0" indent="-327025" algn="l" rtl="0">
              <a:lnSpc>
                <a:spcPct val="100000"/>
              </a:lnSpc>
              <a:spcBef>
                <a:spcPts val="1000"/>
              </a:spcBef>
              <a:spcAft>
                <a:spcPts val="0"/>
              </a:spcAft>
              <a:buClr>
                <a:srgbClr val="001D35"/>
              </a:buClr>
              <a:buSzPts val="155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Centralized Data Storage:</a:t>
            </a:r>
            <a:endParaRPr sz="1300" b="1">
              <a:solidFill>
                <a:schemeClr val="dk1"/>
              </a:solidFill>
              <a:latin typeface="Arial" panose="020B0604020202020204"/>
              <a:ea typeface="Arial" panose="020B0604020202020204"/>
              <a:cs typeface="Arial" panose="020B0604020202020204"/>
              <a:sym typeface="Arial" panose="020B0604020202020204"/>
            </a:endParaRPr>
          </a:p>
          <a:p>
            <a:pPr marL="457200" lvl="0" indent="-327025" algn="l" rtl="0">
              <a:lnSpc>
                <a:spcPct val="100000"/>
              </a:lnSpc>
              <a:spcBef>
                <a:spcPts val="1000"/>
              </a:spcBef>
              <a:spcAft>
                <a:spcPts val="0"/>
              </a:spcAft>
              <a:buClr>
                <a:srgbClr val="001D35"/>
              </a:buClr>
              <a:buSzPts val="155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Efficient Data Access:</a:t>
            </a:r>
            <a:endParaRPr sz="1400" b="1">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457200" lvl="0" indent="-327025" algn="l" rtl="0">
              <a:lnSpc>
                <a:spcPct val="100000"/>
              </a:lnSpc>
              <a:spcBef>
                <a:spcPts val="1000"/>
              </a:spcBef>
              <a:spcAft>
                <a:spcPts val="0"/>
              </a:spcAft>
              <a:buClr>
                <a:srgbClr val="001D35"/>
              </a:buClr>
              <a:buSzPts val="155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Data Sharing:</a:t>
            </a:r>
            <a:endParaRPr sz="1300" b="1">
              <a:solidFill>
                <a:schemeClr val="dk1"/>
              </a:solidFill>
              <a:latin typeface="Arial" panose="020B0604020202020204"/>
              <a:ea typeface="Arial" panose="020B0604020202020204"/>
              <a:cs typeface="Arial" panose="020B0604020202020204"/>
              <a:sym typeface="Arial" panose="020B0604020202020204"/>
            </a:endParaRPr>
          </a:p>
          <a:p>
            <a:pPr marL="457200" lvl="0" indent="-311150" algn="l" rtl="0">
              <a:lnSpc>
                <a:spcPct val="100000"/>
              </a:lnSpc>
              <a:spcBef>
                <a:spcPts val="1000"/>
              </a:spcBef>
              <a:spcAft>
                <a:spcPts val="0"/>
              </a:spcAft>
              <a:buClr>
                <a:schemeClr val="dk1"/>
              </a:buClr>
              <a:buSzPts val="130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Scalability:</a:t>
            </a:r>
            <a:endParaRPr sz="1400" b="1">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440"/>
              <a:buNone/>
            </a:pPr>
            <a:endParaRPr sz="13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342900" marR="0" lvl="0" indent="-18034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18034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8"/>
          <p:cNvSpPr txBox="1">
            <a:spLocks noGrp="1"/>
          </p:cNvSpPr>
          <p:nvPr>
            <p:ph type="title"/>
          </p:nvPr>
        </p:nvSpPr>
        <p:spPr>
          <a:xfrm>
            <a:off x="2468562" y="608012"/>
            <a:ext cx="8467725"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Pre-requisites</a:t>
            </a:r>
          </a:p>
        </p:txBody>
      </p:sp>
      <p:sp>
        <p:nvSpPr>
          <p:cNvPr id="424" name="Google Shape;424;p8"/>
          <p:cNvSpPr txBox="1">
            <a:spLocks noGrp="1"/>
          </p:cNvSpPr>
          <p:nvPr>
            <p:ph type="body" idx="1"/>
          </p:nvPr>
        </p:nvSpPr>
        <p:spPr>
          <a:xfrm>
            <a:off x="723900" y="2446337"/>
            <a:ext cx="6630987" cy="27130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240"/>
              <a:buFont typeface="Noto Sans Symbols"/>
              <a:buChar char="►"/>
            </a:pPr>
            <a:r>
              <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Object Oriented Concepts. </a:t>
            </a: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Set Theory Operations.</a:t>
            </a: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Basic Data Types.</a:t>
            </a:r>
          </a:p>
        </p:txBody>
      </p:sp>
      <p:sp>
        <p:nvSpPr>
          <p:cNvPr id="425" name="Google Shape;425;p8"/>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000"/>
              <a:buFont typeface="Century Gothic" panose="020B0502020202020204"/>
              <a:buNone/>
            </a:pPr>
            <a:r>
              <a:rPr lang="en-US"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6" name="Google Shape;426;p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27" name="Google Shape;427;p8" descr="C:\Users\Mahesh Kumar Jha\Downloads\CMRIT NEW LOGO-01.png"/>
          <p:cNvPicPr preferRelativeResize="0"/>
          <p:nvPr/>
        </p:nvPicPr>
        <p:blipFill rotWithShape="1">
          <a:blip r:embed="rId3"/>
          <a:srcRect l="10241" t="16174" r="4216"/>
          <a:stretch>
            <a:fillRect/>
          </a:stretch>
        </p:blipFill>
        <p:spPr>
          <a:xfrm>
            <a:off x="622300" y="606425"/>
            <a:ext cx="1744662" cy="1222375"/>
          </a:xfrm>
          <a:prstGeom prst="rect">
            <a:avLst/>
          </a:prstGeom>
          <a:noFill/>
          <a:ln>
            <a:noFill/>
          </a:ln>
        </p:spPr>
      </p:pic>
      <p:pic>
        <p:nvPicPr>
          <p:cNvPr id="428" name="Google Shape;428;p8"/>
          <p:cNvPicPr preferRelativeResize="0"/>
          <p:nvPr/>
        </p:nvPicPr>
        <p:blipFill rotWithShape="1">
          <a:blip r:embed="rId4"/>
          <a:srcRect/>
          <a:stretch>
            <a:fillRect/>
          </a:stretch>
        </p:blipFill>
        <p:spPr>
          <a:xfrm>
            <a:off x="6726237" y="955675"/>
            <a:ext cx="2760662" cy="2981325"/>
          </a:xfrm>
          <a:prstGeom prst="rect">
            <a:avLst/>
          </a:prstGeom>
          <a:noFill/>
          <a:ln>
            <a:noFill/>
          </a:ln>
        </p:spPr>
      </p:pic>
      <p:pic>
        <p:nvPicPr>
          <p:cNvPr id="429" name="Google Shape;429;p8"/>
          <p:cNvPicPr preferRelativeResize="0"/>
          <p:nvPr/>
        </p:nvPicPr>
        <p:blipFill rotWithShape="1">
          <a:blip r:embed="rId5"/>
          <a:srcRect/>
          <a:stretch>
            <a:fillRect/>
          </a:stretch>
        </p:blipFill>
        <p:spPr>
          <a:xfrm>
            <a:off x="6940537" y="4373000"/>
            <a:ext cx="3411537" cy="18462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9"/>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6" name="Google Shape;436;p9"/>
          <p:cNvSpPr txBox="1">
            <a:spLocks noGrp="1"/>
          </p:cNvSpPr>
          <p:nvPr>
            <p:ph type="title"/>
          </p:nvPr>
        </p:nvSpPr>
        <p:spPr>
          <a:xfrm>
            <a:off x="2082800" y="673100"/>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Real Time Applications of DBMS</a:t>
            </a:r>
          </a:p>
        </p:txBody>
      </p:sp>
      <p:sp>
        <p:nvSpPr>
          <p:cNvPr id="437" name="Google Shape;437;p9"/>
          <p:cNvSpPr txBox="1">
            <a:spLocks noGrp="1"/>
          </p:cNvSpPr>
          <p:nvPr>
            <p:ph type="body" idx="1"/>
          </p:nvPr>
        </p:nvSpPr>
        <p:spPr>
          <a:xfrm>
            <a:off x="914400" y="2063750"/>
            <a:ext cx="11277600" cy="5181600"/>
          </a:xfrm>
          <a:prstGeom prst="rect">
            <a:avLst/>
          </a:prstGeom>
          <a:noFill/>
          <a:ln>
            <a:noFill/>
          </a:ln>
        </p:spPr>
        <p:txBody>
          <a:bodyPr spcFirstLastPara="1" wrap="square" lIns="91425" tIns="45700" rIns="91425" bIns="45700" anchor="t" anchorCtr="0">
            <a:noAutofit/>
          </a:bodyPr>
          <a:lstStyle/>
          <a:p>
            <a:pPr marL="457200" lvl="0" indent="0" algn="l" rtl="0">
              <a:lnSpc>
                <a:spcPct val="120000"/>
              </a:lnSpc>
              <a:spcBef>
                <a:spcPts val="0"/>
              </a:spcBef>
              <a:spcAft>
                <a:spcPts val="0"/>
              </a:spcAft>
              <a:buSzPts val="1440"/>
              <a:buNone/>
            </a:pPr>
            <a:endParaRPr sz="2000"/>
          </a:p>
          <a:p>
            <a:pPr marL="342900" lvl="0" indent="-342900" algn="l" rtl="0">
              <a:lnSpc>
                <a:spcPct val="120000"/>
              </a:lnSpc>
              <a:spcBef>
                <a:spcPts val="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Company Database</a:t>
            </a: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Bank Database</a:t>
            </a: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University/College/ - Student Database</a:t>
            </a: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Govt. Databases</a:t>
            </a: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Passenger (Train/Bus/etc.,)</a:t>
            </a: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Customer Database(Sales/Product/etc.,)</a:t>
            </a:r>
          </a:p>
        </p:txBody>
      </p:sp>
      <p:pic>
        <p:nvPicPr>
          <p:cNvPr id="438" name="Google Shape;438;p9" descr="C:\Users\Mahesh Kumar Jha\Downloads\CMRIT NEW LOGO-01.png"/>
          <p:cNvPicPr preferRelativeResize="0"/>
          <p:nvPr/>
        </p:nvPicPr>
        <p:blipFill rotWithShape="1">
          <a:blip r:embed="rId3"/>
          <a:srcRect l="10241" t="16174" r="4216"/>
          <a:stretch>
            <a:fillRect/>
          </a:stretch>
        </p:blipFill>
        <p:spPr>
          <a:xfrm>
            <a:off x="622300" y="606425"/>
            <a:ext cx="1744662" cy="1222375"/>
          </a:xfrm>
          <a:prstGeom prst="rect">
            <a:avLst/>
          </a:prstGeom>
          <a:noFill/>
          <a:ln>
            <a:noFill/>
          </a:ln>
        </p:spPr>
      </p:pic>
    </p:spTree>
  </p:cSld>
  <p:clrMapOvr>
    <a:masterClrMapping/>
  </p:clrMapOvr>
</p:sld>
</file>

<file path=ppt/theme/theme1.xml><?xml version="1.0" encoding="utf-8"?>
<a:theme xmlns:a="http://schemas.openxmlformats.org/drawingml/2006/main" name="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1590</Words>
  <Application>Microsoft Office PowerPoint</Application>
  <PresentationFormat>Widescreen</PresentationFormat>
  <Paragraphs>413</Paragraphs>
  <Slides>26</Slides>
  <Notes>25</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Calibri</vt:lpstr>
      <vt:lpstr>Kaushan Script</vt:lpstr>
      <vt:lpstr>Arial</vt:lpstr>
      <vt:lpstr>Noto Sans Symbols</vt:lpstr>
      <vt:lpstr>Times New Roman</vt:lpstr>
      <vt:lpstr>Century Gothic</vt:lpstr>
      <vt:lpstr>1_Ion Boardroom</vt:lpstr>
      <vt:lpstr>Ion Boardroom</vt:lpstr>
      <vt:lpstr>                                  Expectation Setting Overview (Day-1)</vt:lpstr>
      <vt:lpstr>Agenda</vt:lpstr>
      <vt:lpstr>Introduction</vt:lpstr>
      <vt:lpstr>Students perspective</vt:lpstr>
      <vt:lpstr>Introduction to DBMS </vt:lpstr>
      <vt:lpstr> What Is Database Management System?</vt:lpstr>
      <vt:lpstr>  Why the Database Management is  important?  </vt:lpstr>
      <vt:lpstr>Pre-requisites</vt:lpstr>
      <vt:lpstr>Real Time Applications of DBMS</vt:lpstr>
      <vt:lpstr>Scope-Job Perspective</vt:lpstr>
      <vt:lpstr>Scope-Higher Studies Perspective</vt:lpstr>
      <vt:lpstr>Course Objectives</vt:lpstr>
      <vt:lpstr>Course Outcomes</vt:lpstr>
      <vt:lpstr>CO-PO mapping</vt:lpstr>
      <vt:lpstr>Quiz on COs/expectation setting</vt:lpstr>
      <vt:lpstr>Text books</vt:lpstr>
      <vt:lpstr>Lesson Plan-Modules</vt:lpstr>
      <vt:lpstr>Lesson Plan-Module 2</vt:lpstr>
      <vt:lpstr>Lesson Plan-Module 3</vt:lpstr>
      <vt:lpstr>Lesson Plan-Module 4</vt:lpstr>
      <vt:lpstr>Lesson Plan-Module 5</vt:lpstr>
      <vt:lpstr>Assessment plan </vt:lpstr>
      <vt:lpstr>Experience from previous batches</vt:lpstr>
      <vt:lpstr>Expected classroom behaviour</vt:lpstr>
      <vt:lpstr>Some useful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_x000b_                                 Expectation Setting Overview (Day-1)</dc:title>
  <dc:creator>Windows User</dc:creator>
  <cp:lastModifiedBy>Nidhi Joshi Parsai</cp:lastModifiedBy>
  <cp:revision>6</cp:revision>
  <dcterms:created xsi:type="dcterms:W3CDTF">2026-02-18T05:26:00Z</dcterms:created>
  <dcterms:modified xsi:type="dcterms:W3CDTF">2026-05-04T03:20:09Z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763006CD2AE443788AA94768F6D11D26_12</vt:lpwstr>
  </property>
  <property fmtid="{D5CDD505-2E9C-101B-9397-08002B2CF9AE}" pid="3" name="KSOProductBuildVer">
    <vt:lpwstr>2057-12.2.0.23196</vt:lpwstr>
  </property>
</Properties>
</file>